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94" r:id="rId4"/>
    <p:sldId id="293" r:id="rId5"/>
    <p:sldId id="258" r:id="rId6"/>
    <p:sldId id="259" r:id="rId7"/>
    <p:sldId id="260" r:id="rId8"/>
    <p:sldId id="267" r:id="rId9"/>
    <p:sldId id="264" r:id="rId10"/>
    <p:sldId id="265" r:id="rId11"/>
    <p:sldId id="261" r:id="rId12"/>
    <p:sldId id="263" r:id="rId13"/>
    <p:sldId id="295" r:id="rId14"/>
    <p:sldId id="301" r:id="rId15"/>
    <p:sldId id="297" r:id="rId16"/>
    <p:sldId id="300" r:id="rId17"/>
    <p:sldId id="302" r:id="rId18"/>
    <p:sldId id="299" r:id="rId19"/>
    <p:sldId id="303" r:id="rId20"/>
    <p:sldId id="305" r:id="rId21"/>
    <p:sldId id="307" r:id="rId22"/>
    <p:sldId id="306" r:id="rId23"/>
    <p:sldId id="308" r:id="rId24"/>
    <p:sldId id="309" r:id="rId25"/>
    <p:sldId id="312" r:id="rId26"/>
    <p:sldId id="310" r:id="rId27"/>
    <p:sldId id="311" r:id="rId28"/>
    <p:sldId id="313" r:id="rId29"/>
    <p:sldId id="314" r:id="rId30"/>
    <p:sldId id="315" r:id="rId31"/>
    <p:sldId id="318" r:id="rId32"/>
    <p:sldId id="317" r:id="rId33"/>
    <p:sldId id="316" r:id="rId34"/>
    <p:sldId id="319" r:id="rId35"/>
    <p:sldId id="324" r:id="rId36"/>
    <p:sldId id="320" r:id="rId37"/>
    <p:sldId id="321" r:id="rId38"/>
    <p:sldId id="325" r:id="rId39"/>
    <p:sldId id="322" r:id="rId40"/>
    <p:sldId id="323" r:id="rId41"/>
    <p:sldId id="327" r:id="rId42"/>
    <p:sldId id="328" r:id="rId43"/>
    <p:sldId id="32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lice" initials="D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F1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1" autoAdjust="0"/>
    <p:restoredTop sz="82833" autoAdjust="0"/>
  </p:normalViewPr>
  <p:slideViewPr>
    <p:cSldViewPr>
      <p:cViewPr varScale="1">
        <p:scale>
          <a:sx n="79" d="100"/>
          <a:sy n="79" d="100"/>
        </p:scale>
        <p:origin x="-90" y="-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3-23T10:03:13.394" idx="1">
    <p:pos x="820" y="682"/>
    <p:text>Are these direct quotes??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03-23T10:03:36.710" idx="2">
    <p:pos x="839" y="3818"/>
    <p:text>authors??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1-03-23T10:31:40.737" idx="3">
    <p:pos x="1181" y="156"/>
    <p:text>direct quotes?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A0FE2F-B629-4FA5-A78A-7868DBE16C47}" type="datetimeFigureOut">
              <a:rPr lang="en-CA" smtClean="0"/>
              <a:pPr/>
              <a:t>2012-09-05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F92CF8-C890-4DBE-A7E6-97F6CC5F9C55}" type="slidenum">
              <a:rPr lang="en-CA" smtClean="0"/>
              <a:pPr/>
              <a:t>‹#›</a:t>
            </a:fld>
            <a:endParaRPr lang="en-CA"/>
          </a:p>
        </p:txBody>
      </p:sp>
    </p:spTree>
    <p:extLst>
      <p:ext uri="{BB962C8B-B14F-4D97-AF65-F5344CB8AC3E}">
        <p14:creationId xmlns:p14="http://schemas.microsoft.com/office/powerpoint/2010/main" val="46820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8F92CF8-C890-4DBE-A7E6-97F6CC5F9C55}" type="slidenum">
              <a:rPr lang="en-CA" smtClean="0"/>
              <a:pPr/>
              <a:t>4</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8F92CF8-C890-4DBE-A7E6-97F6CC5F9C55}" type="slidenum">
              <a:rPr lang="en-CA" smtClean="0"/>
              <a:pPr/>
              <a:t>27</a:t>
            </a:fld>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8F92CF8-C890-4DBE-A7E6-97F6CC5F9C55}" type="slidenum">
              <a:rPr lang="en-CA" smtClean="0"/>
              <a:pPr/>
              <a:t>31</a:t>
            </a:fld>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8F92CF8-C890-4DBE-A7E6-97F6CC5F9C55}" type="slidenum">
              <a:rPr lang="en-CA" smtClean="0"/>
              <a:pPr/>
              <a:t>39</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4EDDB2-0B2B-4853-A04F-4B67DF9073AF}"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aseline="0" dirty="0" smtClean="0"/>
              <a:t>Green, blue, grey=reference words and their referents</a:t>
            </a:r>
            <a:endParaRPr lang="en-US" dirty="0"/>
          </a:p>
        </p:txBody>
      </p:sp>
      <p:sp>
        <p:nvSpPr>
          <p:cNvPr id="4" name="Slide Number Placeholder 3"/>
          <p:cNvSpPr>
            <a:spLocks noGrp="1"/>
          </p:cNvSpPr>
          <p:nvPr>
            <p:ph type="sldNum" sz="quarter" idx="10"/>
          </p:nvPr>
        </p:nvSpPr>
        <p:spPr/>
        <p:txBody>
          <a:bodyPr/>
          <a:lstStyle/>
          <a:p>
            <a:fld id="{324EDDB2-0B2B-4853-A04F-4B67DF9073AF}"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324EDDB2-0B2B-4853-A04F-4B67DF9073AF}"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4EDDB2-0B2B-4853-A04F-4B67DF9073AF}"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synopsis of Day 9</a:t>
            </a:r>
            <a:endParaRPr lang="en-US" dirty="0"/>
          </a:p>
        </p:txBody>
      </p:sp>
      <p:sp>
        <p:nvSpPr>
          <p:cNvPr id="4" name="Slide Number Placeholder 3"/>
          <p:cNvSpPr>
            <a:spLocks noGrp="1"/>
          </p:cNvSpPr>
          <p:nvPr>
            <p:ph type="sldNum" sz="quarter" idx="10"/>
          </p:nvPr>
        </p:nvSpPr>
        <p:spPr/>
        <p:txBody>
          <a:bodyPr/>
          <a:lstStyle/>
          <a:p>
            <a:fld id="{324EDDB2-0B2B-4853-A04F-4B67DF9073AF}"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http://www.cftl.org/centerviews/july05.html</a:t>
            </a:r>
          </a:p>
          <a:p>
            <a:r>
              <a:rPr lang="en-US" sz="1200" kern="1200" baseline="0" dirty="0" smtClean="0">
                <a:solidFill>
                  <a:schemeClr val="tx1"/>
                </a:solidFill>
                <a:latin typeface="+mn-lt"/>
                <a:ea typeface="+mn-ea"/>
                <a:cs typeface="+mn-cs"/>
              </a:rPr>
              <a:t>Science teachers are not generally well prepared to help their students penetrate the linguistic puzzles that science texts present. They of course recognize that teaching vocabulary is key, but typically focus on the science vocabulary (the</a:t>
            </a:r>
          </a:p>
          <a:p>
            <a:r>
              <a:rPr lang="en-US" sz="1200" kern="1200" baseline="0" dirty="0" smtClean="0">
                <a:solidFill>
                  <a:schemeClr val="tx1"/>
                </a:solidFill>
                <a:latin typeface="+mn-lt"/>
                <a:ea typeface="+mn-ea"/>
                <a:cs typeface="+mn-cs"/>
              </a:rPr>
              <a:t>bolded words in the text), often without recognizing that those bolded words are defined with general-purpose academic words that students also do not know</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24EDDB2-0B2B-4853-A04F-4B67DF9073AF}"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24EDDB2-0B2B-4853-A04F-4B67DF9073AF}"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8F92CF8-C890-4DBE-A7E6-97F6CC5F9C55}" type="slidenum">
              <a:rPr lang="en-CA" smtClean="0"/>
              <a:pPr/>
              <a:t>26</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6792595-AA6E-43D8-8CE9-7B9619D91C8C}" type="datetimeFigureOut">
              <a:rPr lang="en-CA" smtClean="0"/>
              <a:pPr/>
              <a:t>2012-09-05</a:t>
            </a:fld>
            <a:endParaRPr lang="en-CA"/>
          </a:p>
        </p:txBody>
      </p:sp>
      <p:sp>
        <p:nvSpPr>
          <p:cNvPr id="20" name="Footer Placeholder 19"/>
          <p:cNvSpPr>
            <a:spLocks noGrp="1"/>
          </p:cNvSpPr>
          <p:nvPr>
            <p:ph type="ftr" sz="quarter" idx="11"/>
          </p:nvPr>
        </p:nvSpPr>
        <p:spPr/>
        <p:txBody>
          <a:bodyPr/>
          <a:lstStyle>
            <a:extLst/>
          </a:lstStyle>
          <a:p>
            <a:endParaRPr lang="en-CA"/>
          </a:p>
        </p:txBody>
      </p:sp>
      <p:sp>
        <p:nvSpPr>
          <p:cNvPr id="10" name="Slide Number Placeholder 9"/>
          <p:cNvSpPr>
            <a:spLocks noGrp="1"/>
          </p:cNvSpPr>
          <p:nvPr>
            <p:ph type="sldNum" sz="quarter" idx="12"/>
          </p:nvPr>
        </p:nvSpPr>
        <p:spPr/>
        <p:txBody>
          <a:bodyPr/>
          <a:lstStyle>
            <a:extLst/>
          </a:lstStyle>
          <a:p>
            <a:fld id="{3B60912D-2A96-45C0-BB4A-AA4B7E3C9054}" type="slidenum">
              <a:rPr lang="en-CA" smtClean="0"/>
              <a:pPr/>
              <a:t>‹#›</a:t>
            </a:fld>
            <a:endParaRPr lang="en-C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792595-AA6E-43D8-8CE9-7B9619D91C8C}" type="datetimeFigureOut">
              <a:rPr lang="en-CA" smtClean="0"/>
              <a:pPr/>
              <a:t>2012-09-05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B60912D-2A96-45C0-BB4A-AA4B7E3C9054}"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792595-AA6E-43D8-8CE9-7B9619D91C8C}" type="datetimeFigureOut">
              <a:rPr lang="en-CA" smtClean="0"/>
              <a:pPr/>
              <a:t>2012-09-05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B60912D-2A96-45C0-BB4A-AA4B7E3C9054}"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792595-AA6E-43D8-8CE9-7B9619D91C8C}" type="datetimeFigureOut">
              <a:rPr lang="en-CA" smtClean="0"/>
              <a:pPr/>
              <a:t>2012-09-05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B60912D-2A96-45C0-BB4A-AA4B7E3C9054}"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6792595-AA6E-43D8-8CE9-7B9619D91C8C}" type="datetimeFigureOut">
              <a:rPr lang="en-CA" smtClean="0"/>
              <a:pPr/>
              <a:t>2012-09-05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B60912D-2A96-45C0-BB4A-AA4B7E3C9054}" type="slidenum">
              <a:rPr lang="en-CA" smtClean="0"/>
              <a:pPr/>
              <a:t>‹#›</a:t>
            </a:fld>
            <a:endParaRPr lang="en-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792595-AA6E-43D8-8CE9-7B9619D91C8C}" type="datetimeFigureOut">
              <a:rPr lang="en-CA" smtClean="0"/>
              <a:pPr/>
              <a:t>2012-09-05</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3B60912D-2A96-45C0-BB4A-AA4B7E3C9054}"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792595-AA6E-43D8-8CE9-7B9619D91C8C}" type="datetimeFigureOut">
              <a:rPr lang="en-CA" smtClean="0"/>
              <a:pPr/>
              <a:t>2012-09-05</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3B60912D-2A96-45C0-BB4A-AA4B7E3C9054}"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6792595-AA6E-43D8-8CE9-7B9619D91C8C}" type="datetimeFigureOut">
              <a:rPr lang="en-CA" smtClean="0"/>
              <a:pPr/>
              <a:t>2012-09-05</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3B60912D-2A96-45C0-BB4A-AA4B7E3C9054}"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6792595-AA6E-43D8-8CE9-7B9619D91C8C}" type="datetimeFigureOut">
              <a:rPr lang="en-CA" smtClean="0"/>
              <a:pPr/>
              <a:t>2012-09-05</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3B60912D-2A96-45C0-BB4A-AA4B7E3C9054}" type="slidenum">
              <a:rPr lang="en-CA" smtClean="0"/>
              <a:pPr/>
              <a:t>‹#›</a:t>
            </a:fld>
            <a:endParaRPr lang="en-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792595-AA6E-43D8-8CE9-7B9619D91C8C}" type="datetimeFigureOut">
              <a:rPr lang="en-CA" smtClean="0"/>
              <a:pPr/>
              <a:t>2012-09-05</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3B60912D-2A96-45C0-BB4A-AA4B7E3C9054}"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6792595-AA6E-43D8-8CE9-7B9619D91C8C}" type="datetimeFigureOut">
              <a:rPr lang="en-CA" smtClean="0"/>
              <a:pPr/>
              <a:t>2012-09-05</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3B60912D-2A96-45C0-BB4A-AA4B7E3C9054}" type="slidenum">
              <a:rPr lang="en-CA" smtClean="0"/>
              <a:pPr/>
              <a:t>‹#›</a:t>
            </a:fld>
            <a:endParaRPr lang="en-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6792595-AA6E-43D8-8CE9-7B9619D91C8C}" type="datetimeFigureOut">
              <a:rPr lang="en-CA" smtClean="0"/>
              <a:pPr/>
              <a:t>2012-09-05</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C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B60912D-2A96-45C0-BB4A-AA4B7E3C9054}" type="slidenum">
              <a:rPr lang="en-CA" smtClean="0"/>
              <a:pPr/>
              <a:t>‹#›</a:t>
            </a:fld>
            <a:endParaRPr lang="en-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al.org/create/research/siopscience.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alliance.brown.edu/tdl/tl-strategies/crt-principles.shtml"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ecosys.cfl.scf.rncan.gc.ca/dynamique-dynamic/respiration-eng.asp"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Teaching </a:t>
            </a:r>
            <a:r>
              <a:rPr lang="en-US" dirty="0" smtClean="0"/>
              <a:t>Academic </a:t>
            </a:r>
            <a:r>
              <a:rPr lang="en-US" dirty="0"/>
              <a:t>L</a:t>
            </a:r>
            <a:r>
              <a:rPr lang="en-US" dirty="0" smtClean="0"/>
              <a:t>anguage </a:t>
            </a:r>
            <a:r>
              <a:rPr lang="en-US" dirty="0" smtClean="0"/>
              <a:t>in a </a:t>
            </a:r>
            <a:r>
              <a:rPr lang="en-US" dirty="0" smtClean="0"/>
              <a:t>Science </a:t>
            </a:r>
            <a:r>
              <a:rPr lang="en-US" dirty="0"/>
              <a:t>C</a:t>
            </a:r>
            <a:r>
              <a:rPr lang="en-US" dirty="0" smtClean="0"/>
              <a:t>lassroom</a:t>
            </a:r>
            <a:endParaRPr lang="en-CA" dirty="0"/>
          </a:p>
        </p:txBody>
      </p:sp>
      <p:sp>
        <p:nvSpPr>
          <p:cNvPr id="3" name="Subtitle 2"/>
          <p:cNvSpPr>
            <a:spLocks noGrp="1"/>
          </p:cNvSpPr>
          <p:nvPr>
            <p:ph type="subTitle" idx="1"/>
          </p:nvPr>
        </p:nvSpPr>
        <p:spPr>
          <a:xfrm>
            <a:off x="1432560" y="4628728"/>
            <a:ext cx="7406640" cy="1752600"/>
          </a:xfrm>
        </p:spPr>
        <p:txBody>
          <a:bodyPr/>
          <a:lstStyle/>
          <a:p>
            <a:r>
              <a:rPr lang="en-CA" dirty="0" smtClean="0"/>
              <a:t>Dellice Berezan, Marjorie Charles &amp; Sherri Selby</a:t>
            </a:r>
          </a:p>
          <a:p>
            <a:r>
              <a:rPr lang="en-CA" dirty="0" smtClean="0"/>
              <a:t>Mar 24, 2011</a:t>
            </a:r>
          </a:p>
          <a:p>
            <a:r>
              <a:rPr lang="en-CA" dirty="0" smtClean="0"/>
              <a:t>EDPY 413</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ELL Performance on Diploma Exams</a:t>
            </a:r>
            <a:endParaRPr lang="en-US" sz="3600" dirty="0"/>
          </a:p>
        </p:txBody>
      </p:sp>
      <p:sp>
        <p:nvSpPr>
          <p:cNvPr id="3" name="Content Placeholder 2"/>
          <p:cNvSpPr>
            <a:spLocks noGrp="1"/>
          </p:cNvSpPr>
          <p:nvPr>
            <p:ph idx="1"/>
          </p:nvPr>
        </p:nvSpPr>
        <p:spPr>
          <a:xfrm>
            <a:off x="1435608" y="1268760"/>
            <a:ext cx="7708392" cy="4800600"/>
          </a:xfrm>
        </p:spPr>
        <p:txBody>
          <a:bodyPr>
            <a:noAutofit/>
          </a:bodyPr>
          <a:lstStyle/>
          <a:p>
            <a:pPr>
              <a:spcBef>
                <a:spcPts val="0"/>
              </a:spcBef>
            </a:pPr>
            <a:r>
              <a:rPr lang="en-US" sz="2400" dirty="0" smtClean="0"/>
              <a:t>On average, when compared to their native-speaking peers,  Albertan ELLs </a:t>
            </a:r>
          </a:p>
          <a:p>
            <a:pPr lvl="1">
              <a:spcBef>
                <a:spcPts val="0"/>
              </a:spcBef>
            </a:pPr>
            <a:r>
              <a:rPr lang="en-US" sz="2000" dirty="0" smtClean="0"/>
              <a:t>Perform </a:t>
            </a:r>
            <a:r>
              <a:rPr lang="en-US" sz="2000" u="sng" dirty="0" smtClean="0"/>
              <a:t>poorer</a:t>
            </a:r>
            <a:r>
              <a:rPr lang="en-US" sz="2000" dirty="0" smtClean="0"/>
              <a:t> </a:t>
            </a:r>
            <a:r>
              <a:rPr lang="en-US" sz="2000" dirty="0" smtClean="0"/>
              <a:t>on diploma exams with a large language component (e.g., English 30, Biology 30, Chemistry 30,  Physics 30</a:t>
            </a:r>
            <a:r>
              <a:rPr lang="en-US" sz="2000" dirty="0" smtClean="0"/>
              <a:t>).</a:t>
            </a:r>
            <a:endParaRPr lang="en-US" sz="2000" dirty="0" smtClean="0"/>
          </a:p>
          <a:p>
            <a:pPr lvl="1">
              <a:spcBef>
                <a:spcPts val="0"/>
              </a:spcBef>
            </a:pPr>
            <a:r>
              <a:rPr lang="en-US" sz="2000" dirty="0" smtClean="0"/>
              <a:t>Perform </a:t>
            </a:r>
            <a:r>
              <a:rPr lang="en-US" sz="2000" u="sng" dirty="0" smtClean="0"/>
              <a:t>better</a:t>
            </a:r>
            <a:r>
              <a:rPr lang="en-US" sz="2000" dirty="0" smtClean="0"/>
              <a:t> on the diploma exam for Math </a:t>
            </a:r>
            <a:r>
              <a:rPr lang="en-US" sz="2000" dirty="0" smtClean="0"/>
              <a:t>30.</a:t>
            </a:r>
            <a:endParaRPr lang="en-US" sz="2000" dirty="0" smtClean="0"/>
          </a:p>
        </p:txBody>
      </p:sp>
      <p:pic>
        <p:nvPicPr>
          <p:cNvPr id="4" name="Picture 2"/>
          <p:cNvPicPr>
            <a:picLocks noChangeAspect="1" noChangeArrowheads="1"/>
          </p:cNvPicPr>
          <p:nvPr/>
        </p:nvPicPr>
        <p:blipFill>
          <a:blip r:embed="rId3" cstate="print"/>
          <a:srcRect l="2481" t="4114" r="3258"/>
          <a:stretch>
            <a:fillRect/>
          </a:stretch>
        </p:blipFill>
        <p:spPr bwMode="auto">
          <a:xfrm>
            <a:off x="1294134" y="3273481"/>
            <a:ext cx="5726138" cy="3512512"/>
          </a:xfrm>
          <a:prstGeom prst="rect">
            <a:avLst/>
          </a:prstGeom>
          <a:noFill/>
          <a:ln w="9525">
            <a:noFill/>
            <a:miter lim="800000"/>
            <a:headEnd/>
            <a:tailEnd/>
          </a:ln>
        </p:spPr>
      </p:pic>
      <p:sp>
        <p:nvSpPr>
          <p:cNvPr id="5" name="Rectangle 4"/>
          <p:cNvSpPr/>
          <p:nvPr/>
        </p:nvSpPr>
        <p:spPr>
          <a:xfrm>
            <a:off x="7308304" y="4699010"/>
            <a:ext cx="1656184" cy="1477328"/>
          </a:xfrm>
          <a:prstGeom prst="rect">
            <a:avLst/>
          </a:prstGeom>
        </p:spPr>
        <p:txBody>
          <a:bodyPr wrap="square">
            <a:spAutoFit/>
          </a:bodyPr>
          <a:lstStyle/>
          <a:p>
            <a:r>
              <a:rPr lang="en-US" dirty="0" smtClean="0"/>
              <a:t>From Coalition for Equal Access to Education, </a:t>
            </a:r>
            <a:r>
              <a:rPr lang="en-US" dirty="0" smtClean="0"/>
              <a:t>2007, p.11.</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Challenges of Teaching Science to ELLs (Identified by Classroom Teachers)</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4250835333"/>
              </p:ext>
            </p:extLst>
          </p:nvPr>
        </p:nvGraphicFramePr>
        <p:xfrm>
          <a:off x="1115616" y="1484785"/>
          <a:ext cx="7776864" cy="4979131"/>
        </p:xfrm>
        <a:graphic>
          <a:graphicData uri="http://schemas.openxmlformats.org/drawingml/2006/table">
            <a:tbl>
              <a:tblPr/>
              <a:tblGrid>
                <a:gridCol w="4032448"/>
                <a:gridCol w="2075630"/>
                <a:gridCol w="1668786"/>
              </a:tblGrid>
              <a:tr h="68476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mn-lt"/>
                        </a:rPr>
                        <a:t>Top </a:t>
                      </a:r>
                      <a:r>
                        <a:rPr lang="en-US" sz="2400" b="0" dirty="0" smtClean="0">
                          <a:latin typeface="+mn-lt"/>
                        </a:rPr>
                        <a:t>5 </a:t>
                      </a:r>
                      <a:r>
                        <a:rPr lang="en-US" sz="2400" b="0" dirty="0">
                          <a:latin typeface="+mn-lt"/>
                        </a:rPr>
                        <a:t>Challenges Faced </a:t>
                      </a:r>
                      <a:r>
                        <a:rPr lang="en-US" sz="2400" b="0" dirty="0" smtClean="0">
                          <a:latin typeface="+mn-lt"/>
                        </a:rPr>
                        <a:t>by</a:t>
                      </a:r>
                      <a:r>
                        <a:rPr lang="en-US" sz="2400" b="0" baseline="0" dirty="0" smtClean="0">
                          <a:latin typeface="+mn-lt"/>
                        </a:rPr>
                        <a:t> </a:t>
                      </a:r>
                      <a:r>
                        <a:rPr lang="en-US" sz="2400" b="0" dirty="0" smtClean="0">
                          <a:latin typeface="+mn-lt"/>
                        </a:rPr>
                        <a:t>Classroom </a:t>
                      </a:r>
                      <a:r>
                        <a:rPr lang="en-US" sz="2400" b="0" dirty="0" smtClean="0">
                          <a:latin typeface="+mn-lt"/>
                        </a:rPr>
                        <a:t>Teachers</a:t>
                      </a:r>
                      <a:endParaRPr lang="en-US" sz="1400" b="0" dirty="0" smtClean="0">
                        <a:latin typeface="+mn-lt"/>
                      </a:endParaRPr>
                    </a:p>
                    <a:p>
                      <a:pPr algn="ctr"/>
                      <a:endParaRPr lang="en-US" sz="2000" b="0" dirty="0" smtClean="0">
                        <a:latin typeface="+mn-lt"/>
                      </a:endParaRPr>
                    </a:p>
                  </a:txBody>
                  <a:tcPr marL="12390" marR="12390" marT="12390" marB="12390">
                    <a:lnL>
                      <a:noFill/>
                    </a:lnL>
                    <a:lnR>
                      <a:noFill/>
                    </a:lnR>
                    <a:lnT>
                      <a:noFill/>
                    </a:lnT>
                    <a:lnB>
                      <a:noFill/>
                    </a:lnB>
                  </a:tcPr>
                </a:tc>
                <a:tc hMerge="1">
                  <a:txBody>
                    <a:bodyPr/>
                    <a:lstStyle/>
                    <a:p>
                      <a:endParaRPr lang="en-US"/>
                    </a:p>
                  </a:txBody>
                  <a:tcPr/>
                </a:tc>
                <a:tc hMerge="1">
                  <a:txBody>
                    <a:bodyPr/>
                    <a:lstStyle/>
                    <a:p>
                      <a:endParaRPr lang="en-US"/>
                    </a:p>
                  </a:txBody>
                  <a:tcPr/>
                </a:tc>
              </a:tr>
              <a:tr h="500223">
                <a:tc>
                  <a:txBody>
                    <a:bodyPr/>
                    <a:lstStyle/>
                    <a:p>
                      <a:pPr algn="l"/>
                      <a:endParaRPr lang="en-US" sz="2000" dirty="0">
                        <a:latin typeface="+mn-lt"/>
                      </a:endParaRPr>
                    </a:p>
                  </a:txBody>
                  <a:tcPr marL="12390" marR="12390" marT="12390" marB="12390">
                    <a:lnL>
                      <a:noFill/>
                    </a:lnL>
                    <a:lnR>
                      <a:noFill/>
                    </a:lnR>
                    <a:lnT>
                      <a:noFill/>
                    </a:lnT>
                    <a:lnB>
                      <a:noFill/>
                    </a:lnB>
                  </a:tcPr>
                </a:tc>
                <a:tc>
                  <a:txBody>
                    <a:bodyPr/>
                    <a:lstStyle/>
                    <a:p>
                      <a:pPr algn="l"/>
                      <a:r>
                        <a:rPr lang="en-US" sz="1600" dirty="0">
                          <a:latin typeface="+mn-lt"/>
                        </a:rPr>
                        <a:t>% Elementary</a:t>
                      </a:r>
                    </a:p>
                  </a:txBody>
                  <a:tcPr marL="12390" marR="12390" marT="12390" marB="12390">
                    <a:lnL>
                      <a:noFill/>
                    </a:lnL>
                    <a:lnR>
                      <a:noFill/>
                    </a:lnR>
                    <a:lnT>
                      <a:noFill/>
                    </a:lnT>
                    <a:lnB>
                      <a:noFill/>
                    </a:lnB>
                  </a:tcPr>
                </a:tc>
                <a:tc>
                  <a:txBody>
                    <a:bodyPr/>
                    <a:lstStyle/>
                    <a:p>
                      <a:pPr algn="l"/>
                      <a:r>
                        <a:rPr lang="en-US" sz="1600" dirty="0">
                          <a:latin typeface="+mn-lt"/>
                        </a:rPr>
                        <a:t>% Secondary</a:t>
                      </a:r>
                    </a:p>
                  </a:txBody>
                  <a:tcPr marL="12390" marR="12390" marT="12390" marB="12390">
                    <a:lnL>
                      <a:noFill/>
                    </a:lnL>
                    <a:lnR>
                      <a:noFill/>
                    </a:lnR>
                    <a:lnT>
                      <a:noFill/>
                    </a:lnT>
                    <a:lnB>
                      <a:noFill/>
                    </a:lnB>
                  </a:tcPr>
                </a:tc>
              </a:tr>
              <a:tr h="801690">
                <a:tc>
                  <a:txBody>
                    <a:bodyPr/>
                    <a:lstStyle/>
                    <a:p>
                      <a:pPr algn="l"/>
                      <a:r>
                        <a:rPr lang="en-US" sz="2000" dirty="0" smtClean="0">
                          <a:latin typeface="+mn-lt"/>
                        </a:rPr>
                        <a:t>1.Teacher-parent/community </a:t>
                      </a:r>
                      <a:r>
                        <a:rPr lang="en-US" sz="2000" dirty="0">
                          <a:latin typeface="+mn-lt"/>
                        </a:rPr>
                        <a:t>communication </a:t>
                      </a:r>
                    </a:p>
                  </a:txBody>
                  <a:tcPr marL="12390" marR="12390" marT="12390" marB="12390">
                    <a:lnL>
                      <a:noFill/>
                    </a:lnL>
                    <a:lnR>
                      <a:noFill/>
                    </a:lnR>
                    <a:lnT>
                      <a:noFill/>
                    </a:lnT>
                    <a:lnB>
                      <a:noFill/>
                    </a:lnB>
                  </a:tcPr>
                </a:tc>
                <a:tc>
                  <a:txBody>
                    <a:bodyPr/>
                    <a:lstStyle/>
                    <a:p>
                      <a:pPr algn="ctr"/>
                      <a:r>
                        <a:rPr lang="en-US" sz="2000" dirty="0">
                          <a:latin typeface="+mn-lt"/>
                        </a:rPr>
                        <a:t>26.7</a:t>
                      </a:r>
                    </a:p>
                  </a:txBody>
                  <a:tcPr marL="12390" marR="12390" marT="12390" marB="12390">
                    <a:lnL>
                      <a:noFill/>
                    </a:lnL>
                    <a:lnR>
                      <a:noFill/>
                    </a:lnR>
                    <a:lnT>
                      <a:noFill/>
                    </a:lnT>
                    <a:lnB>
                      <a:noFill/>
                    </a:lnB>
                  </a:tcPr>
                </a:tc>
                <a:tc>
                  <a:txBody>
                    <a:bodyPr/>
                    <a:lstStyle/>
                    <a:p>
                      <a:pPr algn="ctr"/>
                      <a:r>
                        <a:rPr lang="en-US" sz="2000" dirty="0">
                          <a:latin typeface="+mn-lt"/>
                        </a:rPr>
                        <a:t>16.1</a:t>
                      </a:r>
                    </a:p>
                  </a:txBody>
                  <a:tcPr marL="12390" marR="12390" marT="12390" marB="12390">
                    <a:lnL>
                      <a:noFill/>
                    </a:lnL>
                    <a:lnR>
                      <a:noFill/>
                    </a:lnR>
                    <a:lnT>
                      <a:noFill/>
                    </a:lnT>
                    <a:lnB>
                      <a:noFill/>
                    </a:lnB>
                  </a:tcPr>
                </a:tc>
              </a:tr>
              <a:tr h="532406">
                <a:tc>
                  <a:txBody>
                    <a:bodyPr/>
                    <a:lstStyle/>
                    <a:p>
                      <a:pPr algn="l"/>
                      <a:r>
                        <a:rPr lang="en-US" sz="2000" dirty="0" smtClean="0">
                          <a:latin typeface="+mn-lt"/>
                        </a:rPr>
                        <a:t>2. Lack </a:t>
                      </a:r>
                      <a:r>
                        <a:rPr lang="en-US" sz="2000" dirty="0">
                          <a:latin typeface="+mn-lt"/>
                        </a:rPr>
                        <a:t>of time to teach </a:t>
                      </a:r>
                      <a:r>
                        <a:rPr lang="en-US" sz="2000" dirty="0" smtClean="0">
                          <a:latin typeface="+mn-lt"/>
                        </a:rPr>
                        <a:t>ELLs</a:t>
                      </a:r>
                      <a:endParaRPr lang="en-US" sz="2000" dirty="0">
                        <a:latin typeface="+mn-lt"/>
                      </a:endParaRPr>
                    </a:p>
                  </a:txBody>
                  <a:tcPr marL="12390" marR="12390" marT="12390" marB="12390">
                    <a:lnL>
                      <a:noFill/>
                    </a:lnL>
                    <a:lnR>
                      <a:noFill/>
                    </a:lnR>
                    <a:lnT>
                      <a:noFill/>
                    </a:lnT>
                    <a:lnB>
                      <a:noFill/>
                    </a:lnB>
                  </a:tcPr>
                </a:tc>
                <a:tc>
                  <a:txBody>
                    <a:bodyPr/>
                    <a:lstStyle/>
                    <a:p>
                      <a:pPr algn="ctr"/>
                      <a:r>
                        <a:rPr lang="en-US" sz="2000" dirty="0">
                          <a:latin typeface="+mn-lt"/>
                        </a:rPr>
                        <a:t>22.3</a:t>
                      </a:r>
                    </a:p>
                  </a:txBody>
                  <a:tcPr marL="12390" marR="12390" marT="12390" marB="12390">
                    <a:lnL>
                      <a:noFill/>
                    </a:lnL>
                    <a:lnR>
                      <a:noFill/>
                    </a:lnR>
                    <a:lnT>
                      <a:noFill/>
                    </a:lnT>
                    <a:lnB>
                      <a:noFill/>
                    </a:lnB>
                  </a:tcPr>
                </a:tc>
                <a:tc>
                  <a:txBody>
                    <a:bodyPr/>
                    <a:lstStyle/>
                    <a:p>
                      <a:pPr algn="ctr"/>
                      <a:r>
                        <a:rPr lang="en-US" sz="2000" dirty="0" smtClean="0">
                          <a:latin typeface="+mn-lt"/>
                        </a:rPr>
                        <a:t>9.34</a:t>
                      </a:r>
                      <a:endParaRPr lang="en-US" sz="2000" dirty="0">
                        <a:latin typeface="+mn-lt"/>
                      </a:endParaRPr>
                    </a:p>
                  </a:txBody>
                  <a:tcPr marL="12390" marR="12390" marT="12390" marB="12390">
                    <a:lnL>
                      <a:noFill/>
                    </a:lnL>
                    <a:lnR>
                      <a:noFill/>
                    </a:lnR>
                    <a:lnT>
                      <a:noFill/>
                    </a:lnT>
                    <a:lnB>
                      <a:noFill/>
                    </a:lnB>
                  </a:tcPr>
                </a:tc>
              </a:tr>
              <a:tr h="801690">
                <a:tc>
                  <a:txBody>
                    <a:bodyPr/>
                    <a:lstStyle/>
                    <a:p>
                      <a:pPr algn="l"/>
                      <a:r>
                        <a:rPr lang="en-US" sz="2000" dirty="0" smtClean="0">
                          <a:latin typeface="+mn-lt"/>
                        </a:rPr>
                        <a:t>3. Variability </a:t>
                      </a:r>
                      <a:r>
                        <a:rPr lang="en-US" sz="2000" dirty="0">
                          <a:latin typeface="+mn-lt"/>
                        </a:rPr>
                        <a:t>in student academic needs/levels </a:t>
                      </a:r>
                    </a:p>
                  </a:txBody>
                  <a:tcPr marL="12390" marR="12390" marT="12390" marB="12390">
                    <a:lnL>
                      <a:noFill/>
                    </a:lnL>
                    <a:lnR>
                      <a:noFill/>
                    </a:lnR>
                    <a:lnT>
                      <a:noFill/>
                    </a:lnT>
                    <a:lnB>
                      <a:noFill/>
                    </a:lnB>
                  </a:tcPr>
                </a:tc>
                <a:tc>
                  <a:txBody>
                    <a:bodyPr/>
                    <a:lstStyle/>
                    <a:p>
                      <a:pPr algn="ctr"/>
                      <a:r>
                        <a:rPr lang="en-US" sz="2000" dirty="0">
                          <a:latin typeface="+mn-lt"/>
                        </a:rPr>
                        <a:t>18.9</a:t>
                      </a:r>
                    </a:p>
                  </a:txBody>
                  <a:tcPr marL="12390" marR="12390" marT="12390" marB="12390">
                    <a:lnL>
                      <a:noFill/>
                    </a:lnL>
                    <a:lnR>
                      <a:noFill/>
                    </a:lnR>
                    <a:lnT>
                      <a:noFill/>
                    </a:lnT>
                    <a:lnB>
                      <a:noFill/>
                    </a:lnB>
                  </a:tcPr>
                </a:tc>
                <a:tc>
                  <a:txBody>
                    <a:bodyPr/>
                    <a:lstStyle/>
                    <a:p>
                      <a:pPr algn="ctr"/>
                      <a:r>
                        <a:rPr lang="en-US" sz="2000" dirty="0">
                          <a:latin typeface="+mn-lt"/>
                        </a:rPr>
                        <a:t>19.5</a:t>
                      </a:r>
                    </a:p>
                  </a:txBody>
                  <a:tcPr marL="12390" marR="12390" marT="12390" marB="12390">
                    <a:lnL>
                      <a:noFill/>
                    </a:lnL>
                    <a:lnR>
                      <a:noFill/>
                    </a:lnR>
                    <a:lnT>
                      <a:noFill/>
                    </a:lnT>
                    <a:lnB>
                      <a:noFill/>
                    </a:lnB>
                  </a:tcPr>
                </a:tc>
              </a:tr>
              <a:tr h="801690">
                <a:tc>
                  <a:txBody>
                    <a:bodyPr/>
                    <a:lstStyle/>
                    <a:p>
                      <a:pPr algn="l"/>
                      <a:r>
                        <a:rPr lang="en-US" sz="2000" dirty="0" smtClean="0">
                          <a:latin typeface="+mn-lt"/>
                        </a:rPr>
                        <a:t>4. Lack </a:t>
                      </a:r>
                      <a:r>
                        <a:rPr lang="en-US" sz="2000" dirty="0">
                          <a:latin typeface="+mn-lt"/>
                        </a:rPr>
                        <a:t>of appropriate tools and materials</a:t>
                      </a:r>
                    </a:p>
                  </a:txBody>
                  <a:tcPr marL="12390" marR="12390" marT="12390" marB="12390">
                    <a:lnL>
                      <a:noFill/>
                    </a:lnL>
                    <a:lnR>
                      <a:noFill/>
                    </a:lnR>
                    <a:lnT>
                      <a:noFill/>
                    </a:lnT>
                    <a:lnB>
                      <a:noFill/>
                    </a:lnB>
                  </a:tcPr>
                </a:tc>
                <a:tc>
                  <a:txBody>
                    <a:bodyPr/>
                    <a:lstStyle/>
                    <a:p>
                      <a:pPr algn="ctr"/>
                      <a:r>
                        <a:rPr lang="en-US" sz="2000" dirty="0">
                          <a:latin typeface="+mn-lt"/>
                        </a:rPr>
                        <a:t>15.9</a:t>
                      </a:r>
                    </a:p>
                  </a:txBody>
                  <a:tcPr marL="12390" marR="12390" marT="12390" marB="12390">
                    <a:lnL>
                      <a:noFill/>
                    </a:lnL>
                    <a:lnR>
                      <a:noFill/>
                    </a:lnR>
                    <a:lnT>
                      <a:noFill/>
                    </a:lnT>
                    <a:lnB>
                      <a:noFill/>
                    </a:lnB>
                  </a:tcPr>
                </a:tc>
                <a:tc>
                  <a:txBody>
                    <a:bodyPr/>
                    <a:lstStyle/>
                    <a:p>
                      <a:pPr algn="ctr"/>
                      <a:r>
                        <a:rPr lang="en-US" sz="2000" dirty="0">
                          <a:latin typeface="+mn-lt"/>
                        </a:rPr>
                        <a:t>13.8</a:t>
                      </a:r>
                    </a:p>
                  </a:txBody>
                  <a:tcPr marL="12390" marR="12390" marT="12390" marB="12390">
                    <a:lnL>
                      <a:noFill/>
                    </a:lnL>
                    <a:lnR>
                      <a:noFill/>
                    </a:lnR>
                    <a:lnT>
                      <a:noFill/>
                    </a:lnT>
                    <a:lnB>
                      <a:noFill/>
                    </a:lnB>
                  </a:tcPr>
                </a:tc>
              </a:tr>
              <a:tr h="423046">
                <a:tc>
                  <a:txBody>
                    <a:bodyPr/>
                    <a:lstStyle/>
                    <a:p>
                      <a:pPr algn="l"/>
                      <a:r>
                        <a:rPr lang="en-US" sz="2000" dirty="0" smtClean="0">
                          <a:latin typeface="+mn-lt"/>
                        </a:rPr>
                        <a:t>5. Teacher-ELL </a:t>
                      </a:r>
                      <a:r>
                        <a:rPr lang="en-US" sz="2000" dirty="0">
                          <a:latin typeface="+mn-lt"/>
                        </a:rPr>
                        <a:t>communication </a:t>
                      </a:r>
                    </a:p>
                  </a:txBody>
                  <a:tcPr marL="12390" marR="12390" marT="12390" marB="12390">
                    <a:lnL>
                      <a:noFill/>
                    </a:lnL>
                    <a:lnR>
                      <a:noFill/>
                    </a:lnR>
                    <a:lnT>
                      <a:noFill/>
                    </a:lnT>
                    <a:lnB>
                      <a:noFill/>
                    </a:lnB>
                  </a:tcPr>
                </a:tc>
                <a:tc>
                  <a:txBody>
                    <a:bodyPr/>
                    <a:lstStyle/>
                    <a:p>
                      <a:pPr algn="ctr"/>
                      <a:r>
                        <a:rPr lang="en-US" sz="2000" dirty="0">
                          <a:latin typeface="+mn-lt"/>
                        </a:rPr>
                        <a:t>15.6</a:t>
                      </a:r>
                    </a:p>
                  </a:txBody>
                  <a:tcPr marL="12390" marR="12390" marT="12390" marB="12390">
                    <a:lnL>
                      <a:noFill/>
                    </a:lnL>
                    <a:lnR>
                      <a:noFill/>
                    </a:lnR>
                    <a:lnT>
                      <a:noFill/>
                    </a:lnT>
                    <a:lnB>
                      <a:noFill/>
                    </a:lnB>
                  </a:tcPr>
                </a:tc>
                <a:tc>
                  <a:txBody>
                    <a:bodyPr/>
                    <a:lstStyle/>
                    <a:p>
                      <a:pPr algn="ctr"/>
                      <a:r>
                        <a:rPr lang="en-US" sz="2000" dirty="0">
                          <a:latin typeface="+mn-lt"/>
                        </a:rPr>
                        <a:t>22.6</a:t>
                      </a:r>
                    </a:p>
                  </a:txBody>
                  <a:tcPr marL="12390" marR="12390" marT="12390" marB="12390">
                    <a:lnL>
                      <a:noFill/>
                    </a:lnL>
                    <a:lnR>
                      <a:noFill/>
                    </a:lnR>
                    <a:lnT>
                      <a:noFill/>
                    </a:lnT>
                    <a:lnB>
                      <a:noFill/>
                    </a:lnB>
                  </a:tcPr>
                </a:tc>
              </a:tr>
              <a:tr h="423046">
                <a:tc>
                  <a:txBody>
                    <a:bodyPr/>
                    <a:lstStyle/>
                    <a:p>
                      <a:pPr algn="l"/>
                      <a:r>
                        <a:rPr lang="en-US" sz="2000" dirty="0" smtClean="0">
                          <a:latin typeface="+mn-lt"/>
                        </a:rPr>
                        <a:t>or Encouraging/motivating </a:t>
                      </a:r>
                      <a:r>
                        <a:rPr lang="en-US" sz="2000" dirty="0" err="1" smtClean="0">
                          <a:latin typeface="+mn-lt"/>
                        </a:rPr>
                        <a:t>Els</a:t>
                      </a:r>
                      <a:endParaRPr lang="en-US" sz="2000" dirty="0">
                        <a:latin typeface="+mn-lt"/>
                      </a:endParaRPr>
                    </a:p>
                  </a:txBody>
                  <a:tcPr marL="12390" marR="12390" marT="12390" marB="12390">
                    <a:lnL>
                      <a:noFill/>
                    </a:lnL>
                    <a:lnR>
                      <a:noFill/>
                    </a:lnR>
                    <a:lnT>
                      <a:noFill/>
                    </a:lnT>
                    <a:lnB>
                      <a:noFill/>
                    </a:lnB>
                  </a:tcPr>
                </a:tc>
                <a:tc>
                  <a:txBody>
                    <a:bodyPr/>
                    <a:lstStyle/>
                    <a:p>
                      <a:pPr algn="ctr"/>
                      <a:r>
                        <a:rPr lang="en-US" sz="2000" dirty="0">
                          <a:latin typeface="+mn-lt"/>
                        </a:rPr>
                        <a:t>6.4</a:t>
                      </a:r>
                    </a:p>
                  </a:txBody>
                  <a:tcPr marL="12390" marR="12390" marT="12390" marB="12390">
                    <a:lnL>
                      <a:noFill/>
                    </a:lnL>
                    <a:lnR>
                      <a:noFill/>
                    </a:lnR>
                    <a:lnT>
                      <a:noFill/>
                    </a:lnT>
                    <a:lnB>
                      <a:noFill/>
                    </a:lnB>
                  </a:tcPr>
                </a:tc>
                <a:tc>
                  <a:txBody>
                    <a:bodyPr/>
                    <a:lstStyle/>
                    <a:p>
                      <a:pPr algn="ctr"/>
                      <a:r>
                        <a:rPr lang="en-US" sz="2000" dirty="0">
                          <a:latin typeface="+mn-lt"/>
                        </a:rPr>
                        <a:t>20.4</a:t>
                      </a:r>
                    </a:p>
                  </a:txBody>
                  <a:tcPr marL="12390" marR="12390" marT="12390" marB="12390">
                    <a:lnL>
                      <a:noFill/>
                    </a:lnL>
                    <a:lnR>
                      <a:noFill/>
                    </a:lnR>
                    <a:lnT>
                      <a:noFill/>
                    </a:lnT>
                    <a:lnB>
                      <a:noFill/>
                    </a:lnB>
                  </a:tcPr>
                </a:tc>
              </a:tr>
            </a:tbl>
          </a:graphicData>
        </a:graphic>
      </p:graphicFrame>
      <p:sp>
        <p:nvSpPr>
          <p:cNvPr id="2" name="TextBox 1"/>
          <p:cNvSpPr txBox="1"/>
          <p:nvPr/>
        </p:nvSpPr>
        <p:spPr>
          <a:xfrm>
            <a:off x="1331640" y="6453336"/>
            <a:ext cx="7056784" cy="307777"/>
          </a:xfrm>
          <a:prstGeom prst="rect">
            <a:avLst/>
          </a:prstGeom>
          <a:noFill/>
        </p:spPr>
        <p:txBody>
          <a:bodyPr wrap="square" rtlCol="0">
            <a:spAutoFit/>
          </a:bodyPr>
          <a:lstStyle/>
          <a:p>
            <a:r>
              <a:rPr lang="en-US" sz="1400" dirty="0"/>
              <a:t>(Center for the Future of Teaching and Learning, </a:t>
            </a:r>
            <a:r>
              <a:rPr lang="en-US" sz="1400" dirty="0" smtClean="0"/>
              <a:t>2005, Table in Survey Findings)</a:t>
            </a:r>
            <a:endParaRPr lang="en-CA"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Challenges of Teaching Science to ELLs (from the </a:t>
            </a:r>
            <a:r>
              <a:rPr lang="en-US" sz="3600" dirty="0" smtClean="0"/>
              <a:t>Literature</a:t>
            </a:r>
            <a:r>
              <a:rPr lang="en-US" sz="3600" dirty="0" smtClean="0"/>
              <a:t>)</a:t>
            </a:r>
            <a:endParaRPr lang="en-US" sz="3600" dirty="0"/>
          </a:p>
        </p:txBody>
      </p:sp>
      <p:sp>
        <p:nvSpPr>
          <p:cNvPr id="5" name="Content Placeholder 4"/>
          <p:cNvSpPr>
            <a:spLocks noGrp="1"/>
          </p:cNvSpPr>
          <p:nvPr>
            <p:ph idx="1"/>
          </p:nvPr>
        </p:nvSpPr>
        <p:spPr>
          <a:xfrm>
            <a:off x="1435608" y="1580728"/>
            <a:ext cx="7498080" cy="4800600"/>
          </a:xfrm>
        </p:spPr>
        <p:txBody>
          <a:bodyPr>
            <a:normAutofit fontScale="85000" lnSpcReduction="20000"/>
          </a:bodyPr>
          <a:lstStyle/>
          <a:p>
            <a:pPr>
              <a:buNone/>
            </a:pPr>
            <a:r>
              <a:rPr lang="en-US" dirty="0" smtClean="0"/>
              <a:t>Common problems (Lee, 2004; Snow, 2010):</a:t>
            </a:r>
          </a:p>
          <a:p>
            <a:r>
              <a:rPr lang="en-US" dirty="0" smtClean="0"/>
              <a:t>Teachers typically focus on the content </a:t>
            </a:r>
            <a:r>
              <a:rPr lang="en-US" dirty="0" smtClean="0"/>
              <a:t>vocabulary. </a:t>
            </a:r>
            <a:endParaRPr lang="en-US" dirty="0" smtClean="0"/>
          </a:p>
          <a:p>
            <a:r>
              <a:rPr lang="en-US" dirty="0" smtClean="0"/>
              <a:t>Failure to recognize the interdependence of science and </a:t>
            </a:r>
            <a:r>
              <a:rPr lang="en-US" dirty="0" smtClean="0"/>
              <a:t>language.</a:t>
            </a:r>
            <a:endParaRPr lang="en-US" dirty="0" smtClean="0"/>
          </a:p>
          <a:p>
            <a:r>
              <a:rPr lang="en-US" dirty="0" smtClean="0"/>
              <a:t>Failure to recognize that general and content AL need to be </a:t>
            </a:r>
            <a:r>
              <a:rPr lang="en-US" dirty="0" smtClean="0"/>
              <a:t>taught.</a:t>
            </a:r>
            <a:endParaRPr lang="en-US" dirty="0" smtClean="0"/>
          </a:p>
          <a:p>
            <a:r>
              <a:rPr lang="en-US" dirty="0" smtClean="0"/>
              <a:t>Lack of professional development relating to helping their students understand science </a:t>
            </a:r>
            <a:r>
              <a:rPr lang="en-US" dirty="0" smtClean="0"/>
              <a:t>texts/discourse.</a:t>
            </a:r>
            <a:endParaRPr lang="en-US" dirty="0" smtClean="0"/>
          </a:p>
          <a:p>
            <a:r>
              <a:rPr lang="en-US" dirty="0" smtClean="0"/>
              <a:t>Difficulty in linking students’ primary language/culture with scientific knowledge and </a:t>
            </a:r>
            <a:r>
              <a:rPr lang="en-US" dirty="0" smtClean="0"/>
              <a:t>discourse.</a:t>
            </a: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normAutofit fontScale="92500" lnSpcReduction="10000"/>
          </a:bodyPr>
          <a:lstStyle/>
          <a:p>
            <a:pPr>
              <a:lnSpc>
                <a:spcPct val="110000"/>
              </a:lnSpc>
              <a:spcAft>
                <a:spcPts val="600"/>
              </a:spcAft>
            </a:pPr>
            <a:r>
              <a:rPr lang="en-CA" dirty="0" smtClean="0"/>
              <a:t>There is a somewhat overwhelming amount of AL required in an average science course.</a:t>
            </a:r>
          </a:p>
          <a:p>
            <a:pPr>
              <a:lnSpc>
                <a:spcPct val="110000"/>
              </a:lnSpc>
              <a:spcAft>
                <a:spcPts val="600"/>
              </a:spcAft>
            </a:pPr>
            <a:r>
              <a:rPr lang="en-CA" dirty="0" smtClean="0"/>
              <a:t>Science courses present ELLs with a number of difficulties. This can result in poorer performance.</a:t>
            </a:r>
          </a:p>
          <a:p>
            <a:pPr>
              <a:lnSpc>
                <a:spcPct val="110000"/>
              </a:lnSpc>
              <a:spcAft>
                <a:spcPts val="600"/>
              </a:spcAft>
            </a:pPr>
            <a:r>
              <a:rPr lang="en-CA" dirty="0" smtClean="0"/>
              <a:t>Science teachers are in need of strategies to effectively teach AL in science classes (coming up next</a:t>
            </a:r>
            <a:r>
              <a:rPr lang="en-CA" dirty="0" smtClean="0"/>
              <a:t>).</a:t>
            </a:r>
            <a:endParaRPr lang="en-CA" dirty="0" smtClean="0"/>
          </a:p>
          <a:p>
            <a:pPr>
              <a:lnSpc>
                <a:spcPct val="110000"/>
              </a:lnSpc>
              <a:spcAft>
                <a:spcPts val="600"/>
              </a:spcAft>
            </a:pPr>
            <a:r>
              <a:rPr lang="en-CA" dirty="0" smtClean="0"/>
              <a:t>Questions?</a:t>
            </a:r>
          </a:p>
          <a:p>
            <a:pPr lvl="1"/>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Strategies for Teaching Science to ELLs</a:t>
            </a:r>
            <a:endParaRPr lang="en-CA" dirty="0"/>
          </a:p>
        </p:txBody>
      </p:sp>
      <p:sp>
        <p:nvSpPr>
          <p:cNvPr id="3" name="Content Placeholder 2"/>
          <p:cNvSpPr>
            <a:spLocks noGrp="1"/>
          </p:cNvSpPr>
          <p:nvPr>
            <p:ph idx="1"/>
          </p:nvPr>
        </p:nvSpPr>
        <p:spPr>
          <a:xfrm>
            <a:off x="1435608" y="1580728"/>
            <a:ext cx="7498080" cy="4800600"/>
          </a:xfrm>
        </p:spPr>
        <p:txBody>
          <a:bodyPr>
            <a:normAutofit lnSpcReduction="10000"/>
          </a:bodyPr>
          <a:lstStyle/>
          <a:p>
            <a:pPr marL="93663" indent="0">
              <a:spcAft>
                <a:spcPts val="600"/>
              </a:spcAft>
              <a:buNone/>
            </a:pPr>
            <a:r>
              <a:rPr lang="en-CA" sz="2400" dirty="0" smtClean="0"/>
              <a:t>Part I: General strategies for teaching AL that are applicable to science </a:t>
            </a:r>
            <a:r>
              <a:rPr lang="en-CA" sz="2400" dirty="0" smtClean="0"/>
              <a:t>classes:</a:t>
            </a:r>
            <a:endParaRPr lang="en-CA" sz="2400" dirty="0" smtClean="0"/>
          </a:p>
          <a:p>
            <a:pPr marL="596646" indent="-514350">
              <a:spcAft>
                <a:spcPts val="600"/>
              </a:spcAft>
              <a:buFont typeface="+mj-lt"/>
              <a:buAutoNum type="arabicPeriod"/>
            </a:pPr>
            <a:r>
              <a:rPr lang="en-CA" sz="2400" dirty="0" smtClean="0"/>
              <a:t>Separation of language and content</a:t>
            </a:r>
          </a:p>
          <a:p>
            <a:pPr marL="596646" indent="-514350">
              <a:spcAft>
                <a:spcPts val="600"/>
              </a:spcAft>
              <a:buFont typeface="+mj-lt"/>
              <a:buAutoNum type="arabicPeriod"/>
            </a:pPr>
            <a:r>
              <a:rPr lang="en-CA" sz="2400" dirty="0" smtClean="0"/>
              <a:t>Differentiation of instruction</a:t>
            </a:r>
          </a:p>
          <a:p>
            <a:pPr marL="596646" indent="-514350">
              <a:spcAft>
                <a:spcPts val="600"/>
              </a:spcAft>
              <a:buFont typeface="+mj-lt"/>
              <a:buAutoNum type="arabicPeriod"/>
            </a:pPr>
            <a:r>
              <a:rPr lang="en-CA" sz="2400" dirty="0" smtClean="0"/>
              <a:t>Integration of language and science instruction</a:t>
            </a:r>
          </a:p>
          <a:p>
            <a:pPr marL="596646" indent="-514350">
              <a:spcAft>
                <a:spcPts val="600"/>
              </a:spcAft>
              <a:buNone/>
            </a:pPr>
            <a:endParaRPr lang="en-CA" sz="2400" dirty="0" smtClean="0"/>
          </a:p>
          <a:p>
            <a:pPr marL="93663" indent="0">
              <a:spcAft>
                <a:spcPts val="600"/>
              </a:spcAft>
              <a:buNone/>
              <a:tabLst>
                <a:tab pos="93663" algn="l"/>
              </a:tabLst>
            </a:pPr>
            <a:r>
              <a:rPr lang="en-CA" sz="2400" dirty="0" smtClean="0"/>
              <a:t>Part II: Strategies for teaching AL that are supported by the nature of science </a:t>
            </a:r>
            <a:r>
              <a:rPr lang="en-CA" sz="2400" dirty="0" smtClean="0"/>
              <a:t>itself:</a:t>
            </a:r>
            <a:endParaRPr lang="en-CA" sz="2400" dirty="0" smtClean="0"/>
          </a:p>
          <a:p>
            <a:pPr marL="596646" indent="-514350">
              <a:spcAft>
                <a:spcPts val="600"/>
              </a:spcAft>
              <a:buFont typeface="+mj-lt"/>
              <a:buAutoNum type="arabicPeriod" startAt="4"/>
            </a:pPr>
            <a:r>
              <a:rPr lang="en-CA" sz="2400" dirty="0" smtClean="0"/>
              <a:t>Culturally responsive instruction</a:t>
            </a:r>
          </a:p>
          <a:p>
            <a:pPr marL="596646" indent="-514350">
              <a:spcAft>
                <a:spcPts val="600"/>
              </a:spcAft>
              <a:buFont typeface="+mj-lt"/>
              <a:buAutoNum type="arabicPeriod" startAt="4"/>
            </a:pPr>
            <a:r>
              <a:rPr lang="en-CA" sz="2400" dirty="0" smtClean="0"/>
              <a:t>Collaborative inquiry-based instruction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Strategies for Teaching ELLs in science Classes</a:t>
            </a:r>
            <a:endParaRPr lang="en-CA" dirty="0"/>
          </a:p>
        </p:txBody>
      </p:sp>
      <p:sp>
        <p:nvSpPr>
          <p:cNvPr id="3" name="Text Placeholder 2"/>
          <p:cNvSpPr>
            <a:spLocks noGrp="1"/>
          </p:cNvSpPr>
          <p:nvPr>
            <p:ph type="body" idx="1"/>
          </p:nvPr>
        </p:nvSpPr>
        <p:spPr>
          <a:xfrm>
            <a:off x="2483768" y="4365104"/>
            <a:ext cx="6400800" cy="1509712"/>
          </a:xfrm>
        </p:spPr>
        <p:txBody>
          <a:bodyPr anchor="t"/>
          <a:lstStyle/>
          <a:p>
            <a:r>
              <a:rPr lang="en-CA" dirty="0" smtClean="0"/>
              <a:t>Part 1 of II</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Separation of </a:t>
            </a:r>
            <a:r>
              <a:rPr lang="en-CA" dirty="0" smtClean="0"/>
              <a:t>Language </a:t>
            </a:r>
            <a:r>
              <a:rPr lang="en-CA" dirty="0" smtClean="0"/>
              <a:t>and </a:t>
            </a:r>
            <a:r>
              <a:rPr lang="en-CA" dirty="0" smtClean="0"/>
              <a:t>Content</a:t>
            </a:r>
            <a:endParaRPr lang="en-CA" dirty="0"/>
          </a:p>
        </p:txBody>
      </p:sp>
      <p:sp>
        <p:nvSpPr>
          <p:cNvPr id="3" name="Content Placeholder 2"/>
          <p:cNvSpPr>
            <a:spLocks noGrp="1"/>
          </p:cNvSpPr>
          <p:nvPr>
            <p:ph idx="1"/>
          </p:nvPr>
        </p:nvSpPr>
        <p:spPr>
          <a:xfrm>
            <a:off x="1435608" y="1447800"/>
            <a:ext cx="7498080" cy="5077544"/>
          </a:xfrm>
        </p:spPr>
        <p:txBody>
          <a:bodyPr>
            <a:normAutofit fontScale="92500" lnSpcReduction="10000"/>
          </a:bodyPr>
          <a:lstStyle/>
          <a:p>
            <a:pPr>
              <a:lnSpc>
                <a:spcPct val="120000"/>
              </a:lnSpc>
              <a:buNone/>
            </a:pPr>
            <a:r>
              <a:rPr lang="en-CA" sz="2800" dirty="0" smtClean="0"/>
              <a:t>Language-based approaches:</a:t>
            </a:r>
          </a:p>
          <a:p>
            <a:pPr marL="357188" indent="-276225">
              <a:lnSpc>
                <a:spcPct val="120000"/>
              </a:lnSpc>
              <a:buFont typeface="+mj-lt"/>
              <a:buAutoNum type="arabicPeriod"/>
            </a:pPr>
            <a:r>
              <a:rPr lang="en-CA" sz="2800" dirty="0" smtClean="0"/>
              <a:t>As discussed in class, </a:t>
            </a:r>
            <a:r>
              <a:rPr lang="en-CA" sz="2800" dirty="0" err="1" smtClean="0"/>
              <a:t>Herrell</a:t>
            </a:r>
            <a:r>
              <a:rPr lang="en-CA" sz="2800" dirty="0" smtClean="0"/>
              <a:t> </a:t>
            </a:r>
            <a:r>
              <a:rPr lang="en-CA" sz="2800" dirty="0" smtClean="0"/>
              <a:t>and </a:t>
            </a:r>
            <a:r>
              <a:rPr lang="en-CA" sz="2800" dirty="0" smtClean="0"/>
              <a:t>Jordan (2008) suggest that teachers provide scaffolding by introducing and reviewing </a:t>
            </a:r>
            <a:r>
              <a:rPr lang="en-US" sz="2800" dirty="0" smtClean="0"/>
              <a:t>academic vocabulary and language structures.</a:t>
            </a:r>
          </a:p>
          <a:p>
            <a:pPr marL="631508" lvl="1" indent="-276225">
              <a:lnSpc>
                <a:spcPct val="120000"/>
              </a:lnSpc>
            </a:pPr>
            <a:r>
              <a:rPr lang="en-US" sz="2400" dirty="0" smtClean="0"/>
              <a:t>E.g.  High School Biology Lesson (Photosynthesis)</a:t>
            </a:r>
          </a:p>
          <a:p>
            <a:pPr marL="878396" lvl="2" indent="-276225">
              <a:lnSpc>
                <a:spcPct val="120000"/>
              </a:lnSpc>
            </a:pPr>
            <a:r>
              <a:rPr lang="en-US" dirty="0" smtClean="0"/>
              <a:t>The teacher would highlight and define terms such </a:t>
            </a:r>
            <a:r>
              <a:rPr lang="en-US" dirty="0" smtClean="0"/>
              <a:t>as reaction</a:t>
            </a:r>
            <a:r>
              <a:rPr lang="en-US" dirty="0" smtClean="0"/>
              <a:t>, chloroplast, chlorophyll, pigment, energy, mitochondria, carbon dioxide, oxygen, </a:t>
            </a:r>
            <a:r>
              <a:rPr lang="en-US" dirty="0" smtClean="0"/>
              <a:t>glucose, </a:t>
            </a:r>
            <a:r>
              <a:rPr lang="en-US" dirty="0" smtClean="0"/>
              <a:t>etc. at the beginning of the lesson. They would then be reviewed at the end of the lesson.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Separation of Language and Content</a:t>
            </a:r>
            <a:endParaRPr lang="en-CA" dirty="0"/>
          </a:p>
        </p:txBody>
      </p:sp>
      <p:sp>
        <p:nvSpPr>
          <p:cNvPr id="3" name="Content Placeholder 2"/>
          <p:cNvSpPr>
            <a:spLocks noGrp="1"/>
          </p:cNvSpPr>
          <p:nvPr>
            <p:ph idx="1"/>
          </p:nvPr>
        </p:nvSpPr>
        <p:spPr/>
        <p:txBody>
          <a:bodyPr>
            <a:normAutofit fontScale="85000" lnSpcReduction="20000"/>
          </a:bodyPr>
          <a:lstStyle/>
          <a:p>
            <a:pPr marL="357188" indent="-357188">
              <a:lnSpc>
                <a:spcPct val="120000"/>
              </a:lnSpc>
              <a:buFont typeface="+mj-lt"/>
              <a:buAutoNum type="arabicPeriod" startAt="2"/>
            </a:pPr>
            <a:r>
              <a:rPr lang="en-US" sz="2800" dirty="0" smtClean="0"/>
              <a:t>Meyer (2000) suggests that teachers reduce the “language load” of ELLs by limiting the number of unfamiliar words they will be exposed to in a lesson.</a:t>
            </a:r>
          </a:p>
          <a:p>
            <a:pPr lvl="1">
              <a:lnSpc>
                <a:spcPct val="120000"/>
              </a:lnSpc>
              <a:spcBef>
                <a:spcPts val="0"/>
              </a:spcBef>
            </a:pPr>
            <a:r>
              <a:rPr lang="en-US" sz="2600" dirty="0" smtClean="0"/>
              <a:t>E.g.  Elementary School Science Lesson (Plants)</a:t>
            </a:r>
          </a:p>
          <a:p>
            <a:pPr lvl="2">
              <a:lnSpc>
                <a:spcPct val="120000"/>
              </a:lnSpc>
              <a:spcBef>
                <a:spcPts val="0"/>
              </a:spcBef>
            </a:pPr>
            <a:r>
              <a:rPr lang="en-US" sz="2600" dirty="0" smtClean="0"/>
              <a:t>Books could be selected with varying reading levels in mind </a:t>
            </a:r>
            <a:r>
              <a:rPr lang="en-US" sz="2600" dirty="0" smtClean="0"/>
              <a:t>(e.g</a:t>
            </a:r>
            <a:r>
              <a:rPr lang="en-US" sz="2600" dirty="0" smtClean="0"/>
              <a:t>. varying number of pictures, </a:t>
            </a:r>
            <a:r>
              <a:rPr lang="en-US" sz="2600" dirty="0" err="1" smtClean="0"/>
              <a:t>diagram,s</a:t>
            </a:r>
            <a:r>
              <a:rPr lang="en-US" sz="2600" dirty="0" smtClean="0"/>
              <a:t> </a:t>
            </a:r>
            <a:r>
              <a:rPr lang="en-US" sz="2600" dirty="0" smtClean="0"/>
              <a:t>etc</a:t>
            </a:r>
            <a:r>
              <a:rPr lang="en-US" sz="2600" dirty="0" smtClean="0"/>
              <a:t>.).</a:t>
            </a:r>
            <a:endParaRPr lang="en-US" sz="2600" dirty="0" smtClean="0"/>
          </a:p>
          <a:p>
            <a:endParaRPr lang="en-US" dirty="0" smtClean="0"/>
          </a:p>
          <a:p>
            <a:pPr marL="357188" indent="-357188">
              <a:buFont typeface="+mj-lt"/>
              <a:buAutoNum type="arabicPeriod" startAt="3"/>
            </a:pPr>
            <a:r>
              <a:rPr lang="en-US" dirty="0" smtClean="0"/>
              <a:t>The New Teacher Centre (2005) recommends explicit instruction of AL.</a:t>
            </a:r>
          </a:p>
          <a:p>
            <a:pPr lvl="1"/>
            <a:r>
              <a:rPr lang="en-CA" dirty="0" smtClean="0"/>
              <a:t>E.g. Junior High Science (Transpiration)</a:t>
            </a:r>
          </a:p>
          <a:p>
            <a:pPr lvl="2"/>
            <a:r>
              <a:rPr lang="en-CA" dirty="0" smtClean="0"/>
              <a:t>Conduct a laboratory demonstration of transpiration (e.g. using celery) using the AL required thus providing visual cues to facilitate understanding.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Separation of Language and Content</a:t>
            </a:r>
            <a:endParaRPr lang="en-CA" dirty="0"/>
          </a:p>
        </p:txBody>
      </p:sp>
      <p:sp>
        <p:nvSpPr>
          <p:cNvPr id="3" name="Content Placeholder 2"/>
          <p:cNvSpPr>
            <a:spLocks noGrp="1"/>
          </p:cNvSpPr>
          <p:nvPr>
            <p:ph idx="1"/>
          </p:nvPr>
        </p:nvSpPr>
        <p:spPr/>
        <p:txBody>
          <a:bodyPr>
            <a:normAutofit fontScale="70000" lnSpcReduction="20000"/>
          </a:bodyPr>
          <a:lstStyle/>
          <a:p>
            <a:pPr>
              <a:buNone/>
            </a:pPr>
            <a:r>
              <a:rPr lang="en-CA" sz="3400" dirty="0" smtClean="0"/>
              <a:t>Content-first approach</a:t>
            </a:r>
          </a:p>
          <a:p>
            <a:r>
              <a:rPr lang="en-CA" sz="3400" dirty="0" smtClean="0"/>
              <a:t>In a study by Brown </a:t>
            </a:r>
            <a:r>
              <a:rPr lang="en-CA" sz="3400" dirty="0" smtClean="0"/>
              <a:t>and </a:t>
            </a:r>
            <a:r>
              <a:rPr lang="en-CA" sz="3400" dirty="0" err="1" smtClean="0"/>
              <a:t>Ryoo</a:t>
            </a:r>
            <a:r>
              <a:rPr lang="en-CA" sz="3400" dirty="0" smtClean="0"/>
              <a:t> </a:t>
            </a:r>
            <a:r>
              <a:rPr lang="en-CA" sz="3400" dirty="0" smtClean="0"/>
              <a:t>(2008), science instruction using common language first was shown to improve comprehension for grade 5 students.</a:t>
            </a:r>
          </a:p>
          <a:p>
            <a:pPr>
              <a:buNone/>
            </a:pPr>
            <a:endParaRPr lang="en-CA" sz="3400" dirty="0" smtClean="0"/>
          </a:p>
          <a:p>
            <a:r>
              <a:rPr lang="en-CA" sz="3400" dirty="0" smtClean="0"/>
              <a:t>Study parameters:</a:t>
            </a:r>
          </a:p>
          <a:p>
            <a:pPr lvl="1"/>
            <a:r>
              <a:rPr lang="en-CA" sz="2900" dirty="0" smtClean="0"/>
              <a:t>Control </a:t>
            </a:r>
            <a:r>
              <a:rPr lang="en-CA" sz="2900" dirty="0" smtClean="0"/>
              <a:t>group - </a:t>
            </a:r>
            <a:r>
              <a:rPr lang="en-CA" sz="2900" dirty="0" smtClean="0"/>
              <a:t>taught a new subject using scientific </a:t>
            </a:r>
            <a:r>
              <a:rPr lang="en-CA" sz="2900" dirty="0" smtClean="0"/>
              <a:t>language.</a:t>
            </a:r>
            <a:endParaRPr lang="en-CA" sz="2900" dirty="0" smtClean="0"/>
          </a:p>
          <a:p>
            <a:pPr lvl="1"/>
            <a:r>
              <a:rPr lang="en-CA" sz="2900" dirty="0" smtClean="0"/>
              <a:t>Treatment </a:t>
            </a:r>
            <a:r>
              <a:rPr lang="en-CA" sz="2900" dirty="0" smtClean="0"/>
              <a:t>group - </a:t>
            </a:r>
            <a:r>
              <a:rPr lang="en-CA" sz="2900" dirty="0" smtClean="0"/>
              <a:t>concept was described using common language  prior to the  introduction of scientific </a:t>
            </a:r>
            <a:r>
              <a:rPr lang="en-CA" sz="2900" dirty="0" smtClean="0"/>
              <a:t>terminology.</a:t>
            </a:r>
            <a:endParaRPr lang="en-CA" sz="2900" dirty="0" smtClean="0"/>
          </a:p>
          <a:p>
            <a:pPr lvl="1">
              <a:buNone/>
            </a:pPr>
            <a:endParaRPr lang="en-CA" sz="2900" dirty="0" smtClean="0"/>
          </a:p>
          <a:p>
            <a:r>
              <a:rPr lang="en-CA" sz="3400" dirty="0" smtClean="0"/>
              <a:t>Results: </a:t>
            </a:r>
            <a:r>
              <a:rPr lang="en-CA" sz="3400" dirty="0" smtClean="0"/>
              <a:t>.The </a:t>
            </a:r>
            <a:r>
              <a:rPr lang="en-CA" sz="3400" dirty="0" smtClean="0"/>
              <a:t>treatment group showed improvement in comprehension demonstrated by:</a:t>
            </a:r>
          </a:p>
          <a:p>
            <a:pPr lvl="1"/>
            <a:r>
              <a:rPr lang="en-CA" sz="2900" dirty="0" smtClean="0"/>
              <a:t>Written (constructed and selected) </a:t>
            </a:r>
            <a:r>
              <a:rPr lang="en-CA" sz="2900" dirty="0" smtClean="0"/>
              <a:t>responses.</a:t>
            </a:r>
            <a:endParaRPr lang="en-CA" sz="2900" dirty="0" smtClean="0"/>
          </a:p>
          <a:p>
            <a:pPr lvl="1"/>
            <a:r>
              <a:rPr lang="en-CA" sz="2900" dirty="0" smtClean="0"/>
              <a:t>Oral explanation of </a:t>
            </a:r>
            <a:r>
              <a:rPr lang="en-CA" sz="2900" dirty="0" smtClean="0"/>
              <a:t>concepts.</a:t>
            </a:r>
            <a:endParaRPr lang="en-CA" sz="2900" dirty="0" smtClean="0"/>
          </a:p>
          <a:p>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Content-First Instruction Example</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CA" sz="2400" dirty="0" smtClean="0"/>
              <a:t>“This is the inside of a chloroplast where plants make glucose. There are many chlorophylls (green pigments) inside of a </a:t>
            </a:r>
            <a:r>
              <a:rPr lang="en-CA" sz="2400" dirty="0" smtClean="0"/>
              <a:t>chloroplast’’ (</a:t>
            </a:r>
            <a:r>
              <a:rPr lang="en-CA" sz="1600" dirty="0" smtClean="0"/>
              <a:t>Brown </a:t>
            </a:r>
            <a:r>
              <a:rPr lang="en-CA" sz="1600" dirty="0" smtClean="0"/>
              <a:t>&amp; Ryoo, </a:t>
            </a:r>
            <a:r>
              <a:rPr lang="en-CA" sz="1600" dirty="0" smtClean="0"/>
              <a:t>2008,  p. 540).</a:t>
            </a:r>
            <a:endParaRPr lang="en-CA" sz="1600" dirty="0" smtClean="0"/>
          </a:p>
          <a:p>
            <a:pPr marL="0" indent="0">
              <a:buNone/>
            </a:pPr>
            <a:endParaRPr lang="en-CA" sz="2400" dirty="0" smtClean="0"/>
          </a:p>
          <a:p>
            <a:pPr marL="0" indent="0">
              <a:buNone/>
            </a:pPr>
            <a:endParaRPr lang="en-CA" sz="2400" dirty="0" smtClean="0"/>
          </a:p>
          <a:p>
            <a:pPr marL="0" indent="0">
              <a:buNone/>
            </a:pPr>
            <a:endParaRPr lang="en-CA" sz="2400" dirty="0" smtClean="0"/>
          </a:p>
          <a:p>
            <a:pPr marL="0" indent="0">
              <a:buNone/>
            </a:pPr>
            <a:endParaRPr lang="en-CA" sz="2400" dirty="0" smtClean="0"/>
          </a:p>
          <a:p>
            <a:pPr marL="0" indent="0">
              <a:buNone/>
            </a:pPr>
            <a:endParaRPr lang="en-CA" sz="2400" dirty="0" smtClean="0"/>
          </a:p>
          <a:p>
            <a:pPr marL="0" indent="0">
              <a:buNone/>
            </a:pPr>
            <a:endParaRPr lang="en-CA" sz="2400" dirty="0" smtClean="0"/>
          </a:p>
          <a:p>
            <a:pPr marL="0" indent="0">
              <a:buNone/>
            </a:pPr>
            <a:endParaRPr lang="en-CA" sz="2400" dirty="0" smtClean="0"/>
          </a:p>
          <a:p>
            <a:pPr marL="0" indent="0">
              <a:buNone/>
            </a:pPr>
            <a:endParaRPr lang="en-CA" sz="2400" dirty="0" smtClean="0"/>
          </a:p>
          <a:p>
            <a:pPr>
              <a:buFont typeface="Arial" pitchFamily="34" charset="0"/>
              <a:buChar char="•"/>
            </a:pPr>
            <a:endParaRPr lang="en-CA" sz="2400" dirty="0" smtClean="0"/>
          </a:p>
          <a:p>
            <a:pPr>
              <a:buFont typeface="Arial" pitchFamily="34" charset="0"/>
              <a:buChar char="•"/>
            </a:pPr>
            <a:r>
              <a:rPr lang="en-CA" sz="2400" dirty="0" smtClean="0"/>
              <a:t>How </a:t>
            </a:r>
            <a:r>
              <a:rPr lang="en-CA" sz="2400" dirty="0" smtClean="0"/>
              <a:t>could you re-word this to focus on content?</a:t>
            </a:r>
          </a:p>
          <a:p>
            <a:endParaRPr lang="en-CA" dirty="0"/>
          </a:p>
        </p:txBody>
      </p:sp>
      <p:pic>
        <p:nvPicPr>
          <p:cNvPr id="4" name="Picture 3"/>
          <p:cNvPicPr>
            <a:picLocks noChangeAspect="1" noChangeArrowheads="1"/>
          </p:cNvPicPr>
          <p:nvPr/>
        </p:nvPicPr>
        <p:blipFill>
          <a:blip r:embed="rId2" cstate="print"/>
          <a:srcRect/>
          <a:stretch>
            <a:fillRect/>
          </a:stretch>
        </p:blipFill>
        <p:spPr bwMode="auto">
          <a:xfrm>
            <a:off x="3275856" y="2564904"/>
            <a:ext cx="3528391" cy="3024336"/>
          </a:xfrm>
          <a:prstGeom prst="rect">
            <a:avLst/>
          </a:prstGeom>
          <a:noFill/>
          <a:ln w="9525">
            <a:noFill/>
            <a:miter lim="800000"/>
            <a:headEnd/>
            <a:tailEnd/>
          </a:ln>
        </p:spPr>
      </p:pic>
      <p:sp>
        <p:nvSpPr>
          <p:cNvPr id="6" name="TextBox 5"/>
          <p:cNvSpPr txBox="1"/>
          <p:nvPr/>
        </p:nvSpPr>
        <p:spPr>
          <a:xfrm>
            <a:off x="3275856" y="5517232"/>
            <a:ext cx="3528391" cy="307777"/>
          </a:xfrm>
          <a:prstGeom prst="rect">
            <a:avLst/>
          </a:prstGeom>
          <a:noFill/>
        </p:spPr>
        <p:txBody>
          <a:bodyPr wrap="square" rtlCol="0">
            <a:spAutoFit/>
          </a:bodyPr>
          <a:lstStyle/>
          <a:p>
            <a:r>
              <a:rPr lang="en-CA" sz="1400" dirty="0" smtClean="0"/>
              <a:t>(Brown </a:t>
            </a:r>
            <a:r>
              <a:rPr lang="en-CA" sz="1400" dirty="0"/>
              <a:t>&amp; </a:t>
            </a:r>
            <a:r>
              <a:rPr lang="en-CA" sz="1400" dirty="0" err="1"/>
              <a:t>Ryoo</a:t>
            </a:r>
            <a:r>
              <a:rPr lang="en-CA" sz="1400" dirty="0"/>
              <a:t>, 2008, p. </a:t>
            </a:r>
            <a:r>
              <a:rPr lang="en-CA" sz="1400" dirty="0" smtClean="0"/>
              <a:t>540)</a:t>
            </a:r>
            <a:endParaRPr lang="en-CA"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Overview</a:t>
            </a:r>
            <a:endParaRPr lang="en-CA" dirty="0"/>
          </a:p>
        </p:txBody>
      </p:sp>
      <p:sp>
        <p:nvSpPr>
          <p:cNvPr id="3" name="Content Placeholder 2"/>
          <p:cNvSpPr>
            <a:spLocks noGrp="1"/>
          </p:cNvSpPr>
          <p:nvPr>
            <p:ph idx="1"/>
          </p:nvPr>
        </p:nvSpPr>
        <p:spPr>
          <a:xfrm>
            <a:off x="1435608" y="1447800"/>
            <a:ext cx="7498080" cy="5149552"/>
          </a:xfrm>
        </p:spPr>
        <p:txBody>
          <a:bodyPr>
            <a:normAutofit/>
          </a:bodyPr>
          <a:lstStyle/>
          <a:p>
            <a:r>
              <a:rPr lang="en-CA" dirty="0" smtClean="0"/>
              <a:t>Introduction </a:t>
            </a:r>
            <a:r>
              <a:rPr lang="en-CA" dirty="0" smtClean="0"/>
              <a:t>in </a:t>
            </a:r>
            <a:r>
              <a:rPr lang="en-CA" dirty="0" smtClean="0"/>
              <a:t>the use and importance of academic language in science classes </a:t>
            </a:r>
            <a:r>
              <a:rPr lang="en-CA" sz="2400" i="1" dirty="0" smtClean="0"/>
              <a:t>(Sherri</a:t>
            </a:r>
            <a:r>
              <a:rPr lang="en-CA" sz="2400" i="1" dirty="0" smtClean="0"/>
              <a:t>).</a:t>
            </a:r>
            <a:endParaRPr lang="en-CA" sz="2400" i="1" dirty="0" smtClean="0"/>
          </a:p>
          <a:p>
            <a:endParaRPr lang="en-CA" sz="2400" i="1" dirty="0" smtClean="0"/>
          </a:p>
          <a:p>
            <a:r>
              <a:rPr lang="en-CA" dirty="0" smtClean="0"/>
              <a:t>Research-based strategies for teaching academic language in science classes </a:t>
            </a:r>
            <a:r>
              <a:rPr lang="en-CA" dirty="0" smtClean="0"/>
              <a:t>and </a:t>
            </a:r>
            <a:r>
              <a:rPr lang="en-CA" dirty="0" smtClean="0"/>
              <a:t>sample activities </a:t>
            </a:r>
            <a:r>
              <a:rPr lang="en-CA" sz="2400" i="1" dirty="0" smtClean="0">
                <a:solidFill>
                  <a:prstClr val="black"/>
                </a:solidFill>
              </a:rPr>
              <a:t>(Marjorie &amp; </a:t>
            </a:r>
            <a:r>
              <a:rPr lang="en-CA" sz="2400" i="1" dirty="0" err="1" smtClean="0">
                <a:solidFill>
                  <a:prstClr val="black"/>
                </a:solidFill>
              </a:rPr>
              <a:t>Dellice</a:t>
            </a:r>
            <a:r>
              <a:rPr lang="en-CA" sz="2400" i="1" dirty="0" smtClean="0">
                <a:solidFill>
                  <a:prstClr val="black"/>
                </a:solidFill>
              </a:rPr>
              <a:t>).</a:t>
            </a:r>
            <a:endParaRPr lang="en-CA" sz="2400" i="1" dirty="0" smtClean="0">
              <a:solidFill>
                <a:prstClr val="black"/>
              </a:solidFill>
            </a:endParaRPr>
          </a:p>
          <a:p>
            <a:endParaRPr lang="en-CA" sz="2400" i="1" dirty="0" smtClean="0">
              <a:solidFill>
                <a:prstClr val="black"/>
              </a:solidFill>
            </a:endParaRPr>
          </a:p>
          <a:p>
            <a:pPr lvl="1">
              <a:buNone/>
            </a:pPr>
            <a:endParaRPr lang="en-CA"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2652" y="1411198"/>
            <a:ext cx="7498080" cy="4800600"/>
          </a:xfrm>
        </p:spPr>
        <p:txBody>
          <a:bodyPr/>
          <a:lstStyle/>
          <a:p>
            <a:pPr marL="93663" indent="-11113">
              <a:buNone/>
            </a:pPr>
            <a:r>
              <a:rPr lang="en-CA" sz="2400" dirty="0" smtClean="0"/>
              <a:t>“This is the inside of an energy pouch where plants make their own food. There are many green pigments inside of an energy </a:t>
            </a:r>
            <a:r>
              <a:rPr lang="en-CA" sz="2400" dirty="0" smtClean="0"/>
              <a:t>pouch” (</a:t>
            </a:r>
            <a:r>
              <a:rPr lang="en-CA" sz="1600" dirty="0" smtClean="0"/>
              <a:t>Brown </a:t>
            </a:r>
            <a:r>
              <a:rPr lang="en-CA" sz="1600" dirty="0" smtClean="0"/>
              <a:t>&amp; </a:t>
            </a:r>
            <a:r>
              <a:rPr lang="en-CA" sz="1600" dirty="0" err="1" smtClean="0"/>
              <a:t>Ryoo</a:t>
            </a:r>
            <a:r>
              <a:rPr lang="en-CA" sz="1600" dirty="0" smtClean="0"/>
              <a:t>, 2008, p. 540).</a:t>
            </a:r>
            <a:endParaRPr lang="en-CA" sz="1600" dirty="0" smtClean="0"/>
          </a:p>
          <a:p>
            <a:pPr marL="93663" indent="-11113">
              <a:buNone/>
            </a:pPr>
            <a:endParaRPr lang="en-CA" sz="2400" dirty="0" smtClean="0"/>
          </a:p>
          <a:p>
            <a:endParaRPr lang="en-CA" dirty="0"/>
          </a:p>
        </p:txBody>
      </p:sp>
      <p:pic>
        <p:nvPicPr>
          <p:cNvPr id="4" name="Picture 2"/>
          <p:cNvPicPr>
            <a:picLocks noChangeAspect="1" noChangeArrowheads="1"/>
          </p:cNvPicPr>
          <p:nvPr/>
        </p:nvPicPr>
        <p:blipFill>
          <a:blip r:embed="rId2" cstate="print"/>
          <a:srcRect/>
          <a:stretch>
            <a:fillRect/>
          </a:stretch>
        </p:blipFill>
        <p:spPr bwMode="auto">
          <a:xfrm>
            <a:off x="3273283" y="2724418"/>
            <a:ext cx="3515467" cy="3024336"/>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CA" dirty="0" smtClean="0"/>
              <a:t>Content-First Instruction Example</a:t>
            </a:r>
            <a:endParaRPr lang="en-CA" dirty="0"/>
          </a:p>
        </p:txBody>
      </p:sp>
      <p:sp>
        <p:nvSpPr>
          <p:cNvPr id="5" name="TextBox 4"/>
          <p:cNvSpPr txBox="1"/>
          <p:nvPr/>
        </p:nvSpPr>
        <p:spPr>
          <a:xfrm>
            <a:off x="3273283" y="5733256"/>
            <a:ext cx="3515467" cy="307777"/>
          </a:xfrm>
          <a:prstGeom prst="rect">
            <a:avLst/>
          </a:prstGeom>
          <a:noFill/>
        </p:spPr>
        <p:txBody>
          <a:bodyPr wrap="square" rtlCol="0">
            <a:spAutoFit/>
          </a:bodyPr>
          <a:lstStyle/>
          <a:p>
            <a:r>
              <a:rPr lang="en-CA" sz="1400" dirty="0" smtClean="0"/>
              <a:t>(Brown </a:t>
            </a:r>
            <a:r>
              <a:rPr lang="en-CA" sz="1400" dirty="0"/>
              <a:t>&amp; </a:t>
            </a:r>
            <a:r>
              <a:rPr lang="en-CA" sz="1400" dirty="0" err="1" smtClean="0"/>
              <a:t>Ryoo</a:t>
            </a:r>
            <a:r>
              <a:rPr lang="en-CA" sz="1400" dirty="0" smtClean="0"/>
              <a:t>, 2008</a:t>
            </a:r>
            <a:r>
              <a:rPr lang="en-CA" sz="1400" dirty="0"/>
              <a:t>, p. </a:t>
            </a:r>
            <a:r>
              <a:rPr lang="en-CA" sz="1400" dirty="0" smtClean="0"/>
              <a:t>540)</a:t>
            </a:r>
            <a:endParaRPr lang="en-CA"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Differentiation</a:t>
            </a:r>
            <a:endParaRPr lang="en-CA"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CA" dirty="0" smtClean="0"/>
              <a:t>Refers to the presentation of material in a variety of ways and the provision of options regarding how students can demonstrate their </a:t>
            </a:r>
            <a:r>
              <a:rPr lang="en-CA" dirty="0" smtClean="0"/>
              <a:t>understanding</a:t>
            </a:r>
            <a:r>
              <a:rPr lang="en-CA" dirty="0"/>
              <a:t> </a:t>
            </a:r>
            <a:r>
              <a:rPr lang="en-CA" dirty="0" smtClean="0"/>
              <a:t>(Tomlinson</a:t>
            </a:r>
            <a:r>
              <a:rPr lang="en-CA" dirty="0" smtClean="0"/>
              <a:t>, 2001).</a:t>
            </a:r>
          </a:p>
          <a:p>
            <a:pPr>
              <a:lnSpc>
                <a:spcPct val="120000"/>
              </a:lnSpc>
            </a:pPr>
            <a:r>
              <a:rPr lang="en-CA" dirty="0" smtClean="0"/>
              <a:t>Reported to improve student performance in science</a:t>
            </a:r>
          </a:p>
          <a:p>
            <a:pPr lvl="1">
              <a:lnSpc>
                <a:spcPct val="120000"/>
              </a:lnSpc>
            </a:pPr>
            <a:r>
              <a:rPr lang="en-CA" dirty="0" smtClean="0"/>
              <a:t>The implementation of a differentiated science curriculum improved student achievement on in-school and state-wide assessments in a study of American middle-schools (Mastropieri et al., 2006). </a:t>
            </a:r>
          </a:p>
          <a:p>
            <a:pPr lvl="1">
              <a:lnSpc>
                <a:spcPct val="120000"/>
              </a:lnSpc>
            </a:pPr>
            <a:r>
              <a:rPr lang="en-CA" dirty="0" smtClean="0"/>
              <a:t>Differentiation based on readiness was also shown to improve comprehension for students with lower levels of background knowledge (Omdal, 2007).</a:t>
            </a:r>
          </a:p>
          <a:p>
            <a:pPr>
              <a:lnSpc>
                <a:spcPct val="120000"/>
              </a:lnSpc>
            </a:pP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Differentiation: Examples for ELLs</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Beckett </a:t>
            </a:r>
            <a:r>
              <a:rPr lang="en-CA" dirty="0" smtClean="0"/>
              <a:t>and </a:t>
            </a:r>
            <a:r>
              <a:rPr lang="en-CA" dirty="0" smtClean="0"/>
              <a:t>Hayley (2000) recommend that teachers create a “language rich” classroom in order to reduce the language-related strain experienced by ELLs.</a:t>
            </a:r>
          </a:p>
          <a:p>
            <a:pPr lvl="1"/>
            <a:r>
              <a:rPr lang="en-CA" dirty="0" smtClean="0"/>
              <a:t>E.g</a:t>
            </a:r>
            <a:r>
              <a:rPr lang="en-CA" dirty="0" smtClean="0"/>
              <a:t>.: </a:t>
            </a:r>
            <a:r>
              <a:rPr lang="en-CA" dirty="0" smtClean="0"/>
              <a:t>graphic organizers, multiple media styles available (print, audio, </a:t>
            </a:r>
            <a:r>
              <a:rPr lang="en-CA" dirty="0" smtClean="0"/>
              <a:t>video, </a:t>
            </a:r>
            <a:r>
              <a:rPr lang="en-CA" dirty="0" smtClean="0"/>
              <a:t>etc.)</a:t>
            </a:r>
          </a:p>
          <a:p>
            <a:pPr>
              <a:buFont typeface="Lucida Grande" charset="0"/>
              <a:buChar char="•"/>
            </a:pPr>
            <a:r>
              <a:rPr lang="en-CA" dirty="0" smtClean="0"/>
              <a:t>The New Teacher Centre  (2005) recommends that teachers </a:t>
            </a:r>
            <a:r>
              <a:rPr lang="en-US" dirty="0" smtClean="0"/>
              <a:t>use a variety of visual aids, including pictures, diagrams, and charts.</a:t>
            </a:r>
          </a:p>
          <a:p>
            <a:pPr lvl="1">
              <a:buFont typeface="Lucida Grande" charset="0"/>
              <a:buChar char="•"/>
            </a:pPr>
            <a:r>
              <a:rPr lang="en-US" dirty="0" smtClean="0"/>
              <a:t>E.g.  Junior High Science (Plant Unit)</a:t>
            </a:r>
          </a:p>
          <a:p>
            <a:pPr lvl="2">
              <a:buFont typeface="Lucida Grande" charset="0"/>
              <a:buChar char="•"/>
            </a:pPr>
            <a:r>
              <a:rPr lang="en-US" dirty="0" smtClean="0"/>
              <a:t>Place vocabulary posters and brightly-coloured diagrams around your classroom. Diagrams should include parts of the plant and the different processes you are teaching your students, at the level you want them to understand.</a:t>
            </a:r>
            <a:endParaRPr lang="en-CA" dirty="0" smtClean="0"/>
          </a:p>
          <a:p>
            <a:pPr lvl="2"/>
            <a:endParaRPr lang="en-CA"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Differentiation: Examples for ELLs</a:t>
            </a:r>
            <a:endParaRPr lang="en-CA" dirty="0"/>
          </a:p>
        </p:txBody>
      </p:sp>
      <p:sp>
        <p:nvSpPr>
          <p:cNvPr id="3" name="Content Placeholder 2"/>
          <p:cNvSpPr>
            <a:spLocks noGrp="1"/>
          </p:cNvSpPr>
          <p:nvPr>
            <p:ph idx="1"/>
          </p:nvPr>
        </p:nvSpPr>
        <p:spPr/>
        <p:txBody>
          <a:bodyPr>
            <a:normAutofit fontScale="85000" lnSpcReduction="20000"/>
          </a:bodyPr>
          <a:lstStyle/>
          <a:p>
            <a:pPr>
              <a:lnSpc>
                <a:spcPct val="110000"/>
              </a:lnSpc>
            </a:pPr>
            <a:r>
              <a:rPr lang="en-CA" dirty="0" err="1" smtClean="0"/>
              <a:t>Herrell</a:t>
            </a:r>
            <a:r>
              <a:rPr lang="en-CA" dirty="0" smtClean="0"/>
              <a:t> </a:t>
            </a:r>
            <a:r>
              <a:rPr lang="en-CA" dirty="0" smtClean="0"/>
              <a:t>and </a:t>
            </a:r>
            <a:r>
              <a:rPr lang="en-CA" dirty="0" smtClean="0"/>
              <a:t>Jordan (2008) suggest the inclusion of technology as an additional source of information to facilitate the development of AL and content knowledge.</a:t>
            </a:r>
          </a:p>
          <a:p>
            <a:pPr lvl="1">
              <a:lnSpc>
                <a:spcPct val="110000"/>
              </a:lnSpc>
            </a:pPr>
            <a:r>
              <a:rPr lang="en-CA" dirty="0" smtClean="0"/>
              <a:t>E.g.  High School Science (Plant cells)</a:t>
            </a:r>
          </a:p>
          <a:p>
            <a:pPr lvl="2">
              <a:lnSpc>
                <a:spcPct val="110000"/>
              </a:lnSpc>
            </a:pPr>
            <a:r>
              <a:rPr lang="en-CA" dirty="0" smtClean="0"/>
              <a:t>Online virtual tours through plant cells or instructional videos.</a:t>
            </a:r>
          </a:p>
          <a:p>
            <a:pPr lvl="1">
              <a:lnSpc>
                <a:spcPct val="110000"/>
              </a:lnSpc>
            </a:pPr>
            <a:r>
              <a:rPr lang="en-CA" dirty="0" smtClean="0"/>
              <a:t>Note: Technology can also be used to allow for differentiation by product (i.e. </a:t>
            </a:r>
            <a:r>
              <a:rPr lang="en-CA" dirty="0" smtClean="0"/>
              <a:t>students </a:t>
            </a:r>
            <a:r>
              <a:rPr lang="en-CA" dirty="0" smtClean="0"/>
              <a:t>may demonstrate their understanding using technology).</a:t>
            </a:r>
          </a:p>
          <a:p>
            <a:pPr>
              <a:lnSpc>
                <a:spcPct val="110000"/>
              </a:lnSpc>
            </a:pPr>
            <a:r>
              <a:rPr lang="en-CA" dirty="0" smtClean="0"/>
              <a:t>Robinson (2005) reports that robotics-driven activities improve scientific literacy and AL development for </a:t>
            </a:r>
            <a:r>
              <a:rPr lang="en-CA" dirty="0" smtClean="0"/>
              <a:t>ELLs.</a:t>
            </a:r>
            <a:endParaRPr lang="en-CA" dirty="0" smtClean="0"/>
          </a:p>
          <a:p>
            <a:pPr>
              <a:lnSpc>
                <a:spcPct val="110000"/>
              </a:lnSpc>
            </a:pPr>
            <a:endParaRPr lang="en-CA" dirty="0" smtClean="0"/>
          </a:p>
          <a:p>
            <a:pPr lvl="1">
              <a:lnSpc>
                <a:spcPct val="110000"/>
              </a:lnSpc>
            </a:pPr>
            <a:endParaRPr lang="en-CA" dirty="0" smtClean="0"/>
          </a:p>
          <a:p>
            <a:pPr>
              <a:lnSpc>
                <a:spcPct val="110000"/>
              </a:lnSpc>
            </a:pP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Integration of Language and Science Instruction</a:t>
            </a:r>
            <a:endParaRPr lang="en-CA" dirty="0"/>
          </a:p>
        </p:txBody>
      </p:sp>
      <p:sp>
        <p:nvSpPr>
          <p:cNvPr id="3" name="Content Placeholder 2"/>
          <p:cNvSpPr>
            <a:spLocks noGrp="1"/>
          </p:cNvSpPr>
          <p:nvPr>
            <p:ph idx="1"/>
          </p:nvPr>
        </p:nvSpPr>
        <p:spPr/>
        <p:txBody>
          <a:bodyPr>
            <a:normAutofit/>
          </a:bodyPr>
          <a:lstStyle/>
          <a:p>
            <a:r>
              <a:rPr lang="en-CA" dirty="0" smtClean="0"/>
              <a:t>Several methodologies have been designed to improve the integration of AL and content instruction in </a:t>
            </a:r>
            <a:r>
              <a:rPr lang="en-CA" dirty="0" smtClean="0"/>
              <a:t>science:</a:t>
            </a:r>
            <a:endParaRPr lang="en-CA" dirty="0" smtClean="0"/>
          </a:p>
          <a:p>
            <a:pPr lvl="1"/>
            <a:r>
              <a:rPr lang="en-CA" dirty="0" smtClean="0"/>
              <a:t>SIOP (Sheltered instruction observation protocol)- advocates the development of language objectives that parallel the content objectives for the lesson (</a:t>
            </a:r>
            <a:r>
              <a:rPr lang="en-US" dirty="0" smtClean="0"/>
              <a:t>Echevarria,  2005). </a:t>
            </a:r>
            <a:endParaRPr lang="en-CA" dirty="0" smtClean="0"/>
          </a:p>
          <a:p>
            <a:pPr lvl="2"/>
            <a:r>
              <a:rPr lang="en-CA" dirty="0" smtClean="0"/>
              <a:t>The effect of SIOP on middle school science achievement of ELLs is underway </a:t>
            </a:r>
            <a:r>
              <a:rPr lang="en-CA" dirty="0" smtClean="0">
                <a:hlinkClick r:id="rId2"/>
              </a:rPr>
              <a:t>http://www.cal.org/create/research/siopscience.html</a:t>
            </a:r>
            <a:endParaRPr lang="en-CA" dirty="0" smtClean="0"/>
          </a:p>
          <a:p>
            <a:pPr lvl="1"/>
            <a:endParaRPr lang="en-CA" dirty="0" smtClean="0"/>
          </a:p>
          <a:p>
            <a:pPr marL="596646" indent="-514350">
              <a:buFont typeface="+mj-lt"/>
              <a:buAutoNum type="arabicPeriod"/>
            </a:pPr>
            <a:endParaRPr lang="en-CA"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Sample Language Objectives</a:t>
            </a:r>
            <a:endParaRPr lang="en-CA" dirty="0"/>
          </a:p>
        </p:txBody>
      </p:sp>
      <p:sp>
        <p:nvSpPr>
          <p:cNvPr id="3" name="Content Placeholder 2"/>
          <p:cNvSpPr>
            <a:spLocks noGrp="1"/>
          </p:cNvSpPr>
          <p:nvPr>
            <p:ph idx="1"/>
          </p:nvPr>
        </p:nvSpPr>
        <p:spPr>
          <a:xfrm>
            <a:off x="1435608" y="5877272"/>
            <a:ext cx="7498080" cy="371128"/>
          </a:xfrm>
        </p:spPr>
        <p:txBody>
          <a:bodyPr>
            <a:normAutofit fontScale="70000" lnSpcReduction="20000"/>
          </a:bodyPr>
          <a:lstStyle/>
          <a:p>
            <a:pPr>
              <a:buNone/>
            </a:pPr>
            <a:r>
              <a:rPr lang="en-CA" dirty="0" smtClean="0"/>
              <a:t>(Piper </a:t>
            </a:r>
            <a:r>
              <a:rPr lang="en-CA" dirty="0" smtClean="0"/>
              <a:t>&amp; Shaw, </a:t>
            </a:r>
            <a:r>
              <a:rPr lang="en-CA" dirty="0" smtClean="0"/>
              <a:t>2010, p.70)</a:t>
            </a:r>
            <a:endParaRPr lang="en-CA" dirty="0"/>
          </a:p>
        </p:txBody>
      </p:sp>
      <p:grpSp>
        <p:nvGrpSpPr>
          <p:cNvPr id="4" name="Group 3"/>
          <p:cNvGrpSpPr/>
          <p:nvPr/>
        </p:nvGrpSpPr>
        <p:grpSpPr>
          <a:xfrm>
            <a:off x="1109736" y="1412776"/>
            <a:ext cx="7854752" cy="4248472"/>
            <a:chOff x="747076" y="1484784"/>
            <a:chExt cx="7649845" cy="3829609"/>
          </a:xfrm>
        </p:grpSpPr>
        <p:pic>
          <p:nvPicPr>
            <p:cNvPr id="8" name="Picture 7"/>
            <p:cNvPicPr/>
            <p:nvPr/>
          </p:nvPicPr>
          <p:blipFill>
            <a:blip r:embed="rId2" cstate="print"/>
            <a:srcRect b="16901"/>
            <a:stretch>
              <a:fillRect/>
            </a:stretch>
          </p:blipFill>
          <p:spPr bwMode="auto">
            <a:xfrm>
              <a:off x="747076" y="1484784"/>
              <a:ext cx="7649845" cy="3829609"/>
            </a:xfrm>
            <a:prstGeom prst="rect">
              <a:avLst/>
            </a:prstGeom>
            <a:noFill/>
            <a:ln w="9525">
              <a:noFill/>
              <a:miter lim="800000"/>
              <a:headEnd/>
              <a:tailEnd/>
            </a:ln>
          </p:spPr>
        </p:pic>
        <p:sp>
          <p:nvSpPr>
            <p:cNvPr id="6" name="Rectangle 5"/>
            <p:cNvSpPr/>
            <p:nvPr/>
          </p:nvSpPr>
          <p:spPr>
            <a:xfrm>
              <a:off x="1907704" y="2204864"/>
              <a:ext cx="122413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979712" y="2204864"/>
              <a:ext cx="1096775" cy="261610"/>
            </a:xfrm>
            <a:prstGeom prst="rect">
              <a:avLst/>
            </a:prstGeom>
            <a:noFill/>
          </p:spPr>
          <p:txBody>
            <a:bodyPr wrap="none" rtlCol="0">
              <a:spAutoFit/>
            </a:bodyPr>
            <a:lstStyle/>
            <a:p>
              <a:r>
                <a:rPr lang="en-US" sz="1100" b="1" dirty="0" smtClean="0">
                  <a:solidFill>
                    <a:schemeClr val="tx1">
                      <a:lumMod val="65000"/>
                      <a:lumOff val="35000"/>
                    </a:schemeClr>
                  </a:solidFill>
                  <a:latin typeface="Verdana" pitchFamily="34" charset="0"/>
                  <a:ea typeface="Verdana" pitchFamily="34" charset="0"/>
                  <a:cs typeface="Verdana" pitchFamily="34" charset="0"/>
                </a:rPr>
                <a:t>0-6 months</a:t>
              </a:r>
              <a:endParaRPr lang="en-US" sz="1100" b="1" dirty="0">
                <a:solidFill>
                  <a:schemeClr val="tx1">
                    <a:lumMod val="65000"/>
                    <a:lumOff val="35000"/>
                  </a:schemeClr>
                </a:solidFill>
                <a:latin typeface="Verdana" pitchFamily="34" charset="0"/>
                <a:ea typeface="Verdana" pitchFamily="34" charset="0"/>
                <a:cs typeface="Verdana" pitchFamily="34"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Integration of Language and Science Instruction</a:t>
            </a:r>
            <a:endParaRPr lang="en-CA" dirty="0"/>
          </a:p>
        </p:txBody>
      </p:sp>
      <p:sp>
        <p:nvSpPr>
          <p:cNvPr id="3" name="Content Placeholder 2"/>
          <p:cNvSpPr>
            <a:spLocks noGrp="1"/>
          </p:cNvSpPr>
          <p:nvPr>
            <p:ph idx="1"/>
          </p:nvPr>
        </p:nvSpPr>
        <p:spPr/>
        <p:txBody>
          <a:bodyPr>
            <a:normAutofit fontScale="92500"/>
          </a:bodyPr>
          <a:lstStyle/>
          <a:p>
            <a:pPr lvl="1"/>
            <a:r>
              <a:rPr lang="en-CA" dirty="0" err="1" smtClean="0"/>
              <a:t>Stoddart</a:t>
            </a:r>
            <a:r>
              <a:rPr lang="en-CA" dirty="0" smtClean="0"/>
              <a:t>, </a:t>
            </a:r>
            <a:r>
              <a:rPr lang="en-CA" dirty="0" err="1" smtClean="0"/>
              <a:t>Pinal</a:t>
            </a:r>
            <a:r>
              <a:rPr lang="en-CA" dirty="0" smtClean="0"/>
              <a:t>, </a:t>
            </a:r>
            <a:r>
              <a:rPr lang="en-CA" dirty="0" err="1" smtClean="0"/>
              <a:t>Latzky</a:t>
            </a:r>
            <a:r>
              <a:rPr lang="en-CA" dirty="0" smtClean="0"/>
              <a:t>, and </a:t>
            </a:r>
            <a:r>
              <a:rPr lang="en-CA" dirty="0" err="1" smtClean="0"/>
              <a:t>Canaday</a:t>
            </a:r>
            <a:r>
              <a:rPr lang="en-CA" dirty="0" smtClean="0"/>
              <a:t> (2002) created a rubric for integrating inquiry science and AL instruction with the intent of promoting the highest levels of integration (where AL and content are taught together in a way that is synergistic).</a:t>
            </a:r>
          </a:p>
          <a:p>
            <a:pPr lvl="1">
              <a:buNone/>
            </a:pPr>
            <a:endParaRPr lang="en-CA" dirty="0" smtClean="0"/>
          </a:p>
          <a:p>
            <a:pPr lvl="1"/>
            <a:r>
              <a:rPr lang="en-CA" dirty="0" smtClean="0"/>
              <a:t>Lee and Fradd (1998) describe a framework for “instructional congruence” wherein science and literacy are taught simultaneously for the benefit of all students, especially ELLs (see next slide).</a:t>
            </a:r>
          </a:p>
          <a:p>
            <a:pPr lvl="1"/>
            <a:endParaRPr lang="en-CA"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“Instructional Congruency”</a:t>
            </a:r>
            <a:r>
              <a:rPr lang="en-CA" sz="1800" dirty="0" smtClean="0"/>
              <a:t> </a:t>
            </a:r>
            <a:endParaRPr lang="en-CA"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475656" y="2217534"/>
            <a:ext cx="5760640" cy="4097021"/>
          </a:xfrm>
          <a:prstGeom prst="rect">
            <a:avLst/>
          </a:prstGeom>
          <a:noFill/>
          <a:ln w="9525">
            <a:noFill/>
            <a:miter lim="800000"/>
            <a:headEnd/>
            <a:tailEnd/>
          </a:ln>
        </p:spPr>
      </p:pic>
      <p:sp>
        <p:nvSpPr>
          <p:cNvPr id="6" name="TextBox 5"/>
          <p:cNvSpPr txBox="1"/>
          <p:nvPr/>
        </p:nvSpPr>
        <p:spPr>
          <a:xfrm>
            <a:off x="971600" y="1492300"/>
            <a:ext cx="2520280" cy="830997"/>
          </a:xfrm>
          <a:prstGeom prst="rect">
            <a:avLst/>
          </a:prstGeom>
          <a:noFill/>
        </p:spPr>
        <p:txBody>
          <a:bodyPr wrap="square" rtlCol="0">
            <a:spAutoFit/>
          </a:bodyPr>
          <a:lstStyle/>
          <a:p>
            <a:r>
              <a:rPr lang="en-CA" sz="2400" dirty="0" smtClean="0"/>
              <a:t>Traditionally overrepresented</a:t>
            </a:r>
            <a:endParaRPr lang="en-CA" sz="2400" dirty="0"/>
          </a:p>
        </p:txBody>
      </p:sp>
      <p:sp>
        <p:nvSpPr>
          <p:cNvPr id="7" name="TextBox 6"/>
          <p:cNvSpPr txBox="1"/>
          <p:nvPr/>
        </p:nvSpPr>
        <p:spPr>
          <a:xfrm>
            <a:off x="7092280" y="1340768"/>
            <a:ext cx="1907704" cy="2308324"/>
          </a:xfrm>
          <a:prstGeom prst="rect">
            <a:avLst/>
          </a:prstGeom>
          <a:noFill/>
        </p:spPr>
        <p:txBody>
          <a:bodyPr wrap="square" rtlCol="0">
            <a:spAutoFit/>
          </a:bodyPr>
          <a:lstStyle/>
          <a:p>
            <a:r>
              <a:rPr lang="en-CA" sz="2400" dirty="0" smtClean="0"/>
              <a:t>Must be included to provide equitable instruction to ELLs</a:t>
            </a:r>
            <a:endParaRPr lang="en-CA" sz="2400" dirty="0"/>
          </a:p>
        </p:txBody>
      </p:sp>
      <p:cxnSp>
        <p:nvCxnSpPr>
          <p:cNvPr id="9" name="Straight Arrow Connector 8"/>
          <p:cNvCxnSpPr/>
          <p:nvPr/>
        </p:nvCxnSpPr>
        <p:spPr>
          <a:xfrm>
            <a:off x="1187624" y="2708920"/>
            <a:ext cx="1800200" cy="129614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6012160" y="3789040"/>
            <a:ext cx="1512168" cy="28803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619672" y="6309320"/>
            <a:ext cx="5328592" cy="369332"/>
          </a:xfrm>
          <a:prstGeom prst="rect">
            <a:avLst/>
          </a:prstGeom>
          <a:noFill/>
        </p:spPr>
        <p:txBody>
          <a:bodyPr wrap="square" rtlCol="0">
            <a:spAutoFit/>
          </a:bodyPr>
          <a:lstStyle/>
          <a:p>
            <a:r>
              <a:rPr lang="en-CA" dirty="0" smtClean="0"/>
              <a:t>(Lee </a:t>
            </a:r>
            <a:r>
              <a:rPr lang="en-CA" dirty="0"/>
              <a:t>&amp; </a:t>
            </a:r>
            <a:r>
              <a:rPr lang="en-CA" dirty="0" err="1"/>
              <a:t>Fradd</a:t>
            </a:r>
            <a:r>
              <a:rPr lang="en-CA" dirty="0"/>
              <a:t>, </a:t>
            </a:r>
            <a:r>
              <a:rPr lang="en-CA" dirty="0" smtClean="0"/>
              <a:t>1998, p. 13)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Strategies for Teaching ELLs in science Classes</a:t>
            </a:r>
            <a:endParaRPr lang="en-CA" dirty="0"/>
          </a:p>
        </p:txBody>
      </p:sp>
      <p:sp>
        <p:nvSpPr>
          <p:cNvPr id="3" name="Text Placeholder 2"/>
          <p:cNvSpPr>
            <a:spLocks noGrp="1"/>
          </p:cNvSpPr>
          <p:nvPr>
            <p:ph type="body" idx="1"/>
          </p:nvPr>
        </p:nvSpPr>
        <p:spPr>
          <a:xfrm>
            <a:off x="2483768" y="4365104"/>
            <a:ext cx="6400800" cy="1509712"/>
          </a:xfrm>
        </p:spPr>
        <p:txBody>
          <a:bodyPr anchor="t"/>
          <a:lstStyle/>
          <a:p>
            <a:r>
              <a:rPr lang="en-CA" dirty="0" smtClean="0"/>
              <a:t>Part II of II</a:t>
            </a: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Nature of Science</a:t>
            </a:r>
            <a:endParaRPr lang="en-CA" dirty="0"/>
          </a:p>
        </p:txBody>
      </p:sp>
      <p:sp>
        <p:nvSpPr>
          <p:cNvPr id="3" name="Content Placeholder 2"/>
          <p:cNvSpPr>
            <a:spLocks noGrp="1"/>
          </p:cNvSpPr>
          <p:nvPr>
            <p:ph idx="1"/>
          </p:nvPr>
        </p:nvSpPr>
        <p:spPr>
          <a:xfrm>
            <a:off x="1435608" y="1447800"/>
            <a:ext cx="7498080" cy="4645496"/>
          </a:xfrm>
        </p:spPr>
        <p:txBody>
          <a:bodyPr>
            <a:normAutofit fontScale="70000" lnSpcReduction="20000"/>
          </a:bodyPr>
          <a:lstStyle/>
          <a:p>
            <a:pPr>
              <a:lnSpc>
                <a:spcPct val="120000"/>
              </a:lnSpc>
            </a:pPr>
            <a:r>
              <a:rPr lang="en-CA" sz="3400" dirty="0" smtClean="0"/>
              <a:t>Teaching students how science works (a.k.a. the nature of science) is a key facet of the Alberta Program of Studies.</a:t>
            </a:r>
          </a:p>
          <a:p>
            <a:pPr>
              <a:lnSpc>
                <a:spcPct val="120000"/>
              </a:lnSpc>
            </a:pPr>
            <a:r>
              <a:rPr lang="en-CA" sz="3400" dirty="0" smtClean="0"/>
              <a:t>In teaching the nature of science, it is natural to employ strategies that are beneficial for ELLs (in the development of AL and content knowledge) based on two key principles (</a:t>
            </a:r>
            <a:r>
              <a:rPr lang="en-US" sz="2800" dirty="0" smtClean="0"/>
              <a:t>Reeves,  </a:t>
            </a:r>
            <a:r>
              <a:rPr lang="en-US" sz="2800" dirty="0" err="1" smtClean="0"/>
              <a:t>Chessin</a:t>
            </a:r>
            <a:r>
              <a:rPr lang="en-US" sz="2800" dirty="0" smtClean="0"/>
              <a:t>, </a:t>
            </a:r>
            <a:r>
              <a:rPr lang="en-US" sz="2800" dirty="0" smtClean="0"/>
              <a:t>&amp; Chambless, 2007</a:t>
            </a:r>
            <a:r>
              <a:rPr lang="en-US" sz="2800" dirty="0" smtClean="0"/>
              <a:t>):</a:t>
            </a:r>
            <a:endParaRPr lang="en-CA" sz="3400" dirty="0" smtClean="0"/>
          </a:p>
          <a:p>
            <a:pPr marL="916686" lvl="1" indent="-514350">
              <a:lnSpc>
                <a:spcPct val="120000"/>
              </a:lnSpc>
              <a:buFont typeface="+mj-lt"/>
              <a:buAutoNum type="arabicPeriod"/>
            </a:pPr>
            <a:r>
              <a:rPr lang="en-CA" dirty="0" smtClean="0"/>
              <a:t>Science is culturally embedded (i.e. the approach taken, observations recorded and conclusions reached depend on the cultural background of the scientist</a:t>
            </a:r>
            <a:r>
              <a:rPr lang="en-CA" dirty="0" smtClean="0"/>
              <a:t>).</a:t>
            </a:r>
            <a:endParaRPr lang="en-CA" dirty="0" smtClean="0"/>
          </a:p>
          <a:p>
            <a:pPr marL="916686" lvl="1" indent="-514350">
              <a:lnSpc>
                <a:spcPct val="120000"/>
              </a:lnSpc>
              <a:buFont typeface="+mj-lt"/>
              <a:buAutoNum type="arabicPeriod"/>
            </a:pPr>
            <a:r>
              <a:rPr lang="en-CA" dirty="0" smtClean="0"/>
              <a:t>Scientific knowledge is the result of collaboration, interaction and shared </a:t>
            </a:r>
            <a:r>
              <a:rPr lang="en-CA" dirty="0" smtClean="0"/>
              <a:t>understanding.</a:t>
            </a:r>
            <a:endParaRPr lang="en-CA" dirty="0" smtClean="0"/>
          </a:p>
          <a:p>
            <a:pPr lvl="1">
              <a:lnSpc>
                <a:spcPct val="120000"/>
              </a:lnSpc>
            </a:pPr>
            <a:endParaRPr lang="en-CA" dirty="0" smtClean="0"/>
          </a:p>
          <a:p>
            <a:pPr lvl="1">
              <a:lnSpc>
                <a:spcPct val="120000"/>
              </a:lnSpc>
            </a:pPr>
            <a:endParaRPr lang="en-CA"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Introduction</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Nature of Science</a:t>
            </a:r>
            <a:endParaRPr lang="en-CA" dirty="0"/>
          </a:p>
        </p:txBody>
      </p:sp>
      <p:sp>
        <p:nvSpPr>
          <p:cNvPr id="3" name="Content Placeholder 2"/>
          <p:cNvSpPr>
            <a:spLocks noGrp="1"/>
          </p:cNvSpPr>
          <p:nvPr>
            <p:ph idx="1"/>
          </p:nvPr>
        </p:nvSpPr>
        <p:spPr/>
        <p:txBody>
          <a:bodyPr>
            <a:normAutofit fontScale="85000" lnSpcReduction="10000"/>
          </a:bodyPr>
          <a:lstStyle/>
          <a:p>
            <a:pPr>
              <a:lnSpc>
                <a:spcPct val="120000"/>
              </a:lnSpc>
            </a:pPr>
            <a:r>
              <a:rPr lang="en-CA" dirty="0" smtClean="0"/>
              <a:t>Presenting science as a culturally embedded “way of knowing” provides an ideal springboard for culturally responsive </a:t>
            </a:r>
            <a:r>
              <a:rPr lang="en-CA" dirty="0" smtClean="0"/>
              <a:t>instruction.</a:t>
            </a:r>
            <a:endParaRPr lang="en-CA" dirty="0" smtClean="0"/>
          </a:p>
          <a:p>
            <a:pPr>
              <a:lnSpc>
                <a:spcPct val="120000"/>
              </a:lnSpc>
            </a:pPr>
            <a:r>
              <a:rPr lang="en-CA" dirty="0" smtClean="0"/>
              <a:t>Presenting scientific knowledge as the result of collaborative efforts provides an ideal springboard for collaborative, inquiry-based </a:t>
            </a:r>
            <a:r>
              <a:rPr lang="en-CA" dirty="0" smtClean="0"/>
              <a:t>instruction.</a:t>
            </a:r>
            <a:endParaRPr lang="en-CA" dirty="0" smtClean="0"/>
          </a:p>
          <a:p>
            <a:pPr>
              <a:lnSpc>
                <a:spcPct val="120000"/>
              </a:lnSpc>
            </a:pPr>
            <a:r>
              <a:rPr lang="en-CA" dirty="0" smtClean="0"/>
              <a:t>Both of these styles of instruction are beneficial for ELLs (Education Alliance at Brown University,  2006;  Amaral, Garrison &amp; Klentschy, 2002). </a:t>
            </a: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Culturally Responsive Instruction</a:t>
            </a:r>
            <a:endParaRPr lang="en-CA" dirty="0"/>
          </a:p>
        </p:txBody>
      </p:sp>
      <p:sp>
        <p:nvSpPr>
          <p:cNvPr id="3" name="Content Placeholder 2"/>
          <p:cNvSpPr>
            <a:spLocks noGrp="1"/>
          </p:cNvSpPr>
          <p:nvPr>
            <p:ph idx="1"/>
          </p:nvPr>
        </p:nvSpPr>
        <p:spPr/>
        <p:txBody>
          <a:bodyPr>
            <a:normAutofit fontScale="92500" lnSpcReduction="10000"/>
          </a:bodyPr>
          <a:lstStyle/>
          <a:p>
            <a:r>
              <a:rPr lang="en-CA" sz="3000" dirty="0" smtClean="0"/>
              <a:t>Designed to improve academic performance and motivation for ELLs and English-speaking minorities (Education Alliance at Brown University, 2006</a:t>
            </a:r>
            <a:r>
              <a:rPr lang="en-CA" sz="3000" dirty="0" smtClean="0"/>
              <a:t>).</a:t>
            </a:r>
            <a:endParaRPr lang="en-CA" sz="3000" dirty="0" smtClean="0"/>
          </a:p>
          <a:p>
            <a:r>
              <a:rPr lang="en-CA" sz="3000" dirty="0" smtClean="0"/>
              <a:t>In science classes, culturally responsive instruction can be incorporated in numerous ways, including:</a:t>
            </a:r>
          </a:p>
          <a:p>
            <a:pPr lvl="1"/>
            <a:r>
              <a:rPr lang="en-CA" dirty="0" smtClean="0"/>
              <a:t>Science is presented as a way of knowing. Alternative ways of knowing are discussed and validated.</a:t>
            </a:r>
          </a:p>
          <a:p>
            <a:pPr lvl="1"/>
            <a:r>
              <a:rPr lang="en-CA" sz="2600" dirty="0" smtClean="0"/>
              <a:t>Students’ experiences are legitimized and existing knowledge is </a:t>
            </a:r>
            <a:r>
              <a:rPr lang="en-CA" sz="2600" dirty="0" smtClean="0"/>
              <a:t>engaged.</a:t>
            </a:r>
            <a:endParaRPr lang="en-CA" sz="2600" dirty="0" smtClean="0"/>
          </a:p>
          <a:p>
            <a:pPr lvl="1"/>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Culturally Responsive Instruction</a:t>
            </a:r>
            <a:endParaRPr lang="en-CA" dirty="0"/>
          </a:p>
        </p:txBody>
      </p:sp>
      <p:sp>
        <p:nvSpPr>
          <p:cNvPr id="3" name="Content Placeholder 2"/>
          <p:cNvSpPr>
            <a:spLocks noGrp="1"/>
          </p:cNvSpPr>
          <p:nvPr>
            <p:ph idx="1"/>
          </p:nvPr>
        </p:nvSpPr>
        <p:spPr/>
        <p:txBody>
          <a:bodyPr>
            <a:normAutofit fontScale="77500" lnSpcReduction="20000"/>
          </a:bodyPr>
          <a:lstStyle/>
          <a:p>
            <a:pPr marL="93663" indent="-11113">
              <a:spcAft>
                <a:spcPts val="1200"/>
              </a:spcAft>
              <a:buNone/>
            </a:pPr>
            <a:r>
              <a:rPr lang="en-CA" sz="3500" dirty="0" smtClean="0"/>
              <a:t>Science is a way of knowing.  Alternative ways of knowing are discussed and validated.</a:t>
            </a:r>
          </a:p>
          <a:p>
            <a:pPr marL="449263" indent="-355600"/>
            <a:r>
              <a:rPr lang="en-CA" dirty="0" smtClean="0"/>
              <a:t>Students whose cultures utilize different ways of knowing and communicating (e.g. oral history) find the conventions of western science counter-intuitive.</a:t>
            </a:r>
          </a:p>
          <a:p>
            <a:pPr marL="696151" lvl="2" indent="-355600">
              <a:spcBef>
                <a:spcPts val="600"/>
              </a:spcBef>
              <a:buSzPct val="80000"/>
              <a:buFont typeface="Wingdings 2"/>
              <a:buChar char=""/>
            </a:pPr>
            <a:r>
              <a:rPr lang="en-CA" dirty="0" smtClean="0"/>
              <a:t>E.g.  Aboriginal students are more often chastised in schools (Solomon &amp; Rhodes, 1995</a:t>
            </a:r>
            <a:r>
              <a:rPr lang="en-CA" dirty="0" smtClean="0"/>
              <a:t>).</a:t>
            </a:r>
            <a:endParaRPr lang="en-CA" dirty="0" smtClean="0"/>
          </a:p>
          <a:p>
            <a:pPr marL="696151" lvl="2" indent="-355600">
              <a:spcBef>
                <a:spcPts val="600"/>
              </a:spcBef>
              <a:buSzPct val="80000"/>
              <a:buNone/>
            </a:pPr>
            <a:endParaRPr lang="en-CA" dirty="0" smtClean="0"/>
          </a:p>
          <a:p>
            <a:pPr marL="449263" indent="-355600"/>
            <a:r>
              <a:rPr lang="en-CA" dirty="0" smtClean="0"/>
              <a:t>Meyer (2000)  recommends being sensitive to this “cultural load” for ELLs</a:t>
            </a:r>
          </a:p>
          <a:p>
            <a:pPr marL="723583" lvl="1" indent="-355600"/>
            <a:r>
              <a:rPr lang="en-CA" dirty="0" smtClean="0"/>
              <a:t>E.g.  High School Biology (Ecology Unit)</a:t>
            </a:r>
          </a:p>
          <a:p>
            <a:pPr marL="970471" lvl="2" indent="-355600"/>
            <a:r>
              <a:rPr lang="en-CA" dirty="0" smtClean="0"/>
              <a:t>Students are introduced to Aboriginal understandings of the ecosystem prior to the Western scientific conceptions about them. </a:t>
            </a:r>
            <a:r>
              <a:rPr lang="en-CA" dirty="0" smtClean="0"/>
              <a:t> No </a:t>
            </a:r>
            <a:r>
              <a:rPr lang="en-CA" dirty="0" smtClean="0"/>
              <a:t>more value is placed on one than the other.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Culturally Responsive Instruction</a:t>
            </a:r>
            <a:endParaRPr lang="en-CA" dirty="0"/>
          </a:p>
        </p:txBody>
      </p:sp>
      <p:sp>
        <p:nvSpPr>
          <p:cNvPr id="3" name="Content Placeholder 2"/>
          <p:cNvSpPr>
            <a:spLocks noGrp="1"/>
          </p:cNvSpPr>
          <p:nvPr>
            <p:ph idx="1"/>
          </p:nvPr>
        </p:nvSpPr>
        <p:spPr>
          <a:xfrm>
            <a:off x="1435608" y="1447800"/>
            <a:ext cx="7498080" cy="4717504"/>
          </a:xfrm>
        </p:spPr>
        <p:txBody>
          <a:bodyPr>
            <a:normAutofit fontScale="62500" lnSpcReduction="20000"/>
          </a:bodyPr>
          <a:lstStyle/>
          <a:p>
            <a:pPr marL="93663" indent="-11113">
              <a:spcAft>
                <a:spcPts val="1200"/>
              </a:spcAft>
              <a:buNone/>
            </a:pPr>
            <a:r>
              <a:rPr lang="en-CA" sz="4500" dirty="0" smtClean="0"/>
              <a:t>Students’ experiences are legitimized and existing knowledge is </a:t>
            </a:r>
            <a:r>
              <a:rPr lang="en-CA" sz="4500" dirty="0" smtClean="0"/>
              <a:t>engaged:</a:t>
            </a:r>
            <a:endParaRPr lang="en-CA" sz="4500" dirty="0" smtClean="0"/>
          </a:p>
          <a:p>
            <a:r>
              <a:rPr lang="en-CA" sz="3500" dirty="0" smtClean="0"/>
              <a:t>Lee </a:t>
            </a:r>
            <a:r>
              <a:rPr lang="en-CA" sz="3500" dirty="0" smtClean="0"/>
              <a:t>and </a:t>
            </a:r>
            <a:r>
              <a:rPr lang="en-CA" sz="3500" dirty="0" smtClean="0"/>
              <a:t>Fradd (1998) recommend that teachers assist students in identifying relevant experiences and link them to the subject at hand.</a:t>
            </a:r>
          </a:p>
          <a:p>
            <a:r>
              <a:rPr lang="en-CA" sz="3500" dirty="0" err="1" smtClean="0"/>
              <a:t>Herell</a:t>
            </a:r>
            <a:r>
              <a:rPr lang="en-CA" sz="3500" dirty="0" smtClean="0"/>
              <a:t> </a:t>
            </a:r>
            <a:r>
              <a:rPr lang="en-CA" sz="3500" dirty="0" smtClean="0"/>
              <a:t>and </a:t>
            </a:r>
            <a:r>
              <a:rPr lang="en-CA" sz="3500" dirty="0" smtClean="0"/>
              <a:t>Jordan (2008) recommend that teachers design and teach an introductory activity to engage </a:t>
            </a:r>
            <a:r>
              <a:rPr lang="en-CA" sz="3500" dirty="0" smtClean="0"/>
              <a:t>students’ existing </a:t>
            </a:r>
            <a:r>
              <a:rPr lang="en-CA" sz="3500" dirty="0" smtClean="0"/>
              <a:t>knowledge.</a:t>
            </a:r>
          </a:p>
          <a:p>
            <a:r>
              <a:rPr lang="en-CA" sz="3500" dirty="0" smtClean="0"/>
              <a:t>E.g. Junior High Science (Plants)</a:t>
            </a:r>
          </a:p>
          <a:p>
            <a:pPr marL="549275" indent="-92075">
              <a:lnSpc>
                <a:spcPct val="120000"/>
              </a:lnSpc>
              <a:spcBef>
                <a:spcPct val="0"/>
              </a:spcBef>
              <a:buFont typeface="Lucida Grande" charset="0"/>
              <a:buChar char="•"/>
            </a:pPr>
            <a:r>
              <a:rPr lang="en-US" dirty="0" smtClean="0"/>
              <a:t>Bring a plant to class and ask students what they know about plants (i.e. </a:t>
            </a:r>
            <a:r>
              <a:rPr lang="en-US" dirty="0" smtClean="0"/>
              <a:t>they are green, grow </a:t>
            </a:r>
            <a:r>
              <a:rPr lang="en-US" dirty="0" smtClean="0"/>
              <a:t>in dirt, need water, need </a:t>
            </a:r>
            <a:r>
              <a:rPr lang="en-US" dirty="0" smtClean="0"/>
              <a:t>sun, </a:t>
            </a:r>
            <a:r>
              <a:rPr lang="en-US" dirty="0" smtClean="0"/>
              <a:t>etc.)</a:t>
            </a:r>
          </a:p>
          <a:p>
            <a:pPr marL="549275" indent="-92075">
              <a:lnSpc>
                <a:spcPct val="120000"/>
              </a:lnSpc>
              <a:spcBef>
                <a:spcPct val="0"/>
              </a:spcBef>
              <a:buFont typeface="Lucida Grande" charset="0"/>
              <a:buChar char="•"/>
            </a:pPr>
            <a:r>
              <a:rPr lang="en-US" dirty="0" smtClean="0"/>
              <a:t>Based on the students’ prior knowledge, explain plant characteristics using AL (i.e. green </a:t>
            </a:r>
            <a:r>
              <a:rPr lang="en-US" dirty="0" smtClean="0">
                <a:sym typeface="Wingdings" pitchFamily="2" charset="2"/>
              </a:rPr>
              <a:t></a:t>
            </a:r>
            <a:r>
              <a:rPr lang="en-US" dirty="0" smtClean="0"/>
              <a:t> pigment, chlorophyll, chloroplast;  plant requirements </a:t>
            </a:r>
            <a:r>
              <a:rPr lang="en-US" dirty="0" smtClean="0">
                <a:sym typeface="Wingdings" pitchFamily="2" charset="2"/>
              </a:rPr>
              <a:t> equation for photosynthesis</a:t>
            </a:r>
            <a:r>
              <a:rPr lang="en-US" dirty="0" smtClean="0"/>
              <a:t>).</a:t>
            </a:r>
            <a:endParaRPr lang="en-US" dirty="0" smtClean="0"/>
          </a:p>
          <a:p>
            <a:endParaRPr lang="en-CA" dirty="0" smtClean="0"/>
          </a:p>
          <a:p>
            <a:endParaRPr lang="en-CA" dirty="0" smtClean="0"/>
          </a:p>
          <a:p>
            <a:endParaRPr lang="en-CA"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Collaborative, Inquiry-Based Instruction</a:t>
            </a:r>
            <a:endParaRPr lang="en-CA"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CA" dirty="0" smtClean="0"/>
              <a:t>Provide students with a problem or question as well as scaffolding needed for the students to collaboratively answer that problem or question.</a:t>
            </a:r>
          </a:p>
          <a:p>
            <a:pPr>
              <a:lnSpc>
                <a:spcPct val="120000"/>
              </a:lnSpc>
            </a:pPr>
            <a:r>
              <a:rPr lang="en-CA" dirty="0" smtClean="0"/>
              <a:t>This method has been recommended:</a:t>
            </a:r>
          </a:p>
          <a:p>
            <a:pPr lvl="1">
              <a:lnSpc>
                <a:spcPct val="120000"/>
              </a:lnSpc>
            </a:pPr>
            <a:r>
              <a:rPr lang="en-CA" dirty="0" smtClean="0"/>
              <a:t>To allow students to experience (and thus become familiar with) key aspects of the nature of science (i.e. that scientific understanding is generated based on the efforts of many) (Uno et al, 1994).</a:t>
            </a:r>
          </a:p>
          <a:p>
            <a:pPr lvl="1">
              <a:lnSpc>
                <a:spcPct val="120000"/>
              </a:lnSpc>
            </a:pPr>
            <a:r>
              <a:rPr lang="en-CA" dirty="0" smtClean="0"/>
              <a:t>To utilize authentic problems and contexts to promote student engagement and interest (Hassard, 2005).</a:t>
            </a:r>
          </a:p>
          <a:p>
            <a:pPr lvl="1">
              <a:lnSpc>
                <a:spcPct val="120000"/>
              </a:lnSpc>
            </a:pPr>
            <a:r>
              <a:rPr lang="en-CA" dirty="0" smtClean="0"/>
              <a:t>To encourage community involvement (Hanes &amp; Saddler, 2005).</a:t>
            </a:r>
          </a:p>
          <a:p>
            <a:pPr>
              <a:lnSpc>
                <a:spcPct val="120000"/>
              </a:lnSpc>
            </a:pPr>
            <a:endParaRPr lang="en-CA"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Collaborative, Inquiry-Based Instruction</a:t>
            </a:r>
            <a:endParaRPr lang="en-CA" dirty="0"/>
          </a:p>
        </p:txBody>
      </p:sp>
      <p:sp>
        <p:nvSpPr>
          <p:cNvPr id="3" name="Content Placeholder 2"/>
          <p:cNvSpPr>
            <a:spLocks noGrp="1"/>
          </p:cNvSpPr>
          <p:nvPr>
            <p:ph idx="1"/>
          </p:nvPr>
        </p:nvSpPr>
        <p:spPr/>
        <p:txBody>
          <a:bodyPr>
            <a:normAutofit fontScale="92500" lnSpcReduction="20000"/>
          </a:bodyPr>
          <a:lstStyle/>
          <a:p>
            <a:r>
              <a:rPr lang="en-CA" sz="3000" dirty="0" smtClean="0"/>
              <a:t>Study by </a:t>
            </a:r>
            <a:r>
              <a:rPr lang="en-CA" sz="3000" dirty="0" err="1" smtClean="0"/>
              <a:t>Amaral</a:t>
            </a:r>
            <a:r>
              <a:rPr lang="en-CA" sz="3000" dirty="0" smtClean="0"/>
              <a:t>, Garrison and </a:t>
            </a:r>
            <a:r>
              <a:rPr lang="en-CA" sz="3000" dirty="0" err="1" smtClean="0"/>
              <a:t>Klentschy</a:t>
            </a:r>
            <a:r>
              <a:rPr lang="en-CA" sz="3000" dirty="0" smtClean="0"/>
              <a:t> (2002)</a:t>
            </a:r>
            <a:endParaRPr lang="en-CA" sz="3000" dirty="0" smtClean="0"/>
          </a:p>
          <a:p>
            <a:pPr lvl="1"/>
            <a:r>
              <a:rPr lang="en-CA" sz="2600" dirty="0" smtClean="0"/>
              <a:t>El Centro School District (k-8) with 84.9% of students being Hispanic with strong ties to </a:t>
            </a:r>
            <a:r>
              <a:rPr lang="en-CA" sz="2600" dirty="0" smtClean="0"/>
              <a:t>Mexico.</a:t>
            </a:r>
            <a:endParaRPr lang="en-CA" sz="2600" dirty="0" smtClean="0"/>
          </a:p>
          <a:p>
            <a:pPr lvl="1"/>
            <a:r>
              <a:rPr lang="en-CA" sz="2600" dirty="0" smtClean="0"/>
              <a:t>Implemented a hands-on science curriculum consisting of a series of “kits</a:t>
            </a:r>
            <a:r>
              <a:rPr lang="en-CA" sz="2600" dirty="0" smtClean="0"/>
              <a:t>”.</a:t>
            </a:r>
            <a:endParaRPr lang="en-CA" sz="2600" dirty="0" smtClean="0"/>
          </a:p>
          <a:p>
            <a:r>
              <a:rPr lang="en-CA" sz="3000" dirty="0" smtClean="0"/>
              <a:t>Findings</a:t>
            </a:r>
          </a:p>
          <a:p>
            <a:pPr lvl="1"/>
            <a:r>
              <a:rPr lang="en-CA" dirty="0" smtClean="0"/>
              <a:t>Improved academic performance in science (selected response</a:t>
            </a:r>
            <a:r>
              <a:rPr lang="en-CA" dirty="0" smtClean="0"/>
              <a:t>).</a:t>
            </a:r>
            <a:endParaRPr lang="en-CA" dirty="0" smtClean="0"/>
          </a:p>
          <a:p>
            <a:pPr lvl="1"/>
            <a:r>
              <a:rPr lang="en-CA" dirty="0" smtClean="0"/>
              <a:t>Improved written response </a:t>
            </a:r>
            <a:r>
              <a:rPr lang="en-CA" dirty="0" smtClean="0"/>
              <a:t>skills.</a:t>
            </a:r>
            <a:endParaRPr lang="en-CA" dirty="0" smtClean="0"/>
          </a:p>
          <a:p>
            <a:pPr lvl="1"/>
            <a:r>
              <a:rPr lang="en-CA" dirty="0" smtClean="0"/>
              <a:t>Improved reading and mathematical </a:t>
            </a:r>
            <a:r>
              <a:rPr lang="en-CA" dirty="0" smtClean="0"/>
              <a:t>skills.</a:t>
            </a:r>
            <a:endParaRPr lang="en-CA" sz="3000" dirty="0" smtClean="0"/>
          </a:p>
          <a:p>
            <a:r>
              <a:rPr lang="en-CA" sz="3000" dirty="0" smtClean="0"/>
              <a:t>This study suggests that inquiry-based science classes may be of benefit to </a:t>
            </a:r>
            <a:r>
              <a:rPr lang="en-CA" sz="3000" dirty="0" smtClean="0"/>
              <a:t>ELLs.</a:t>
            </a:r>
            <a:endParaRPr lang="en-CA" sz="3000" dirty="0" smtClean="0"/>
          </a:p>
          <a:p>
            <a:endParaRPr lang="en-CA" dirty="0" smtClean="0"/>
          </a:p>
          <a:p>
            <a:endParaRPr lang="en-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Collaborative, Inquiry-Based Instruction</a:t>
            </a:r>
            <a:endParaRPr lang="en-CA" dirty="0"/>
          </a:p>
        </p:txBody>
      </p:sp>
      <p:sp>
        <p:nvSpPr>
          <p:cNvPr id="3" name="Content Placeholder 2"/>
          <p:cNvSpPr>
            <a:spLocks noGrp="1"/>
          </p:cNvSpPr>
          <p:nvPr>
            <p:ph idx="1"/>
          </p:nvPr>
        </p:nvSpPr>
        <p:spPr>
          <a:xfrm>
            <a:off x="1435608" y="1447800"/>
            <a:ext cx="7498080" cy="5221560"/>
          </a:xfrm>
        </p:spPr>
        <p:txBody>
          <a:bodyPr>
            <a:normAutofit fontScale="85000" lnSpcReduction="20000"/>
          </a:bodyPr>
          <a:lstStyle/>
          <a:p>
            <a:pPr marL="350838" indent="-350838">
              <a:lnSpc>
                <a:spcPct val="120000"/>
              </a:lnSpc>
            </a:pPr>
            <a:r>
              <a:rPr lang="en-US" sz="3400" dirty="0" smtClean="0"/>
              <a:t>Other aspects of this approach have also been specifically recommended for ELLs to assist in the acquisition of AL.</a:t>
            </a:r>
          </a:p>
          <a:p>
            <a:pPr marL="625158" lvl="1" indent="-257175">
              <a:lnSpc>
                <a:spcPct val="120000"/>
              </a:lnSpc>
            </a:pPr>
            <a:r>
              <a:rPr lang="en-US" sz="3100" dirty="0" smtClean="0"/>
              <a:t>Collaborative activities</a:t>
            </a:r>
          </a:p>
          <a:p>
            <a:pPr lvl="2">
              <a:lnSpc>
                <a:spcPct val="120000"/>
              </a:lnSpc>
            </a:pPr>
            <a:r>
              <a:rPr lang="en-US" sz="2800" dirty="0" err="1" smtClean="0"/>
              <a:t>Herrell</a:t>
            </a:r>
            <a:r>
              <a:rPr lang="en-US" sz="2800" dirty="0" smtClean="0"/>
              <a:t> </a:t>
            </a:r>
            <a:r>
              <a:rPr lang="en-US" sz="2800" dirty="0" smtClean="0"/>
              <a:t>and </a:t>
            </a:r>
            <a:r>
              <a:rPr lang="en-US" sz="2800" dirty="0" smtClean="0"/>
              <a:t>Jordan (2008) recommend that students practice AL in pairs or small groups allowing them to practice using AL in authentic ways with their peers.</a:t>
            </a:r>
          </a:p>
          <a:p>
            <a:pPr lvl="2">
              <a:lnSpc>
                <a:spcPct val="120000"/>
              </a:lnSpc>
              <a:buFont typeface="Lucida Grande" charset="0"/>
              <a:buChar char="•"/>
            </a:pPr>
            <a:r>
              <a:rPr lang="en-US" sz="2800" dirty="0" smtClean="0"/>
              <a:t>The New Teacher Center (2005) recommends using guided interaction, wherein students work together to understand what they </a:t>
            </a:r>
            <a:r>
              <a:rPr lang="en-US" sz="2800" dirty="0" smtClean="0"/>
              <a:t>read.</a:t>
            </a:r>
            <a:endParaRPr lang="en-US" sz="2800" dirty="0" smtClean="0"/>
          </a:p>
          <a:p>
            <a:pPr lvl="3">
              <a:lnSpc>
                <a:spcPct val="120000"/>
              </a:lnSpc>
              <a:buFont typeface="Lucida Grande" charset="0"/>
              <a:buChar char="•"/>
            </a:pPr>
            <a:r>
              <a:rPr lang="en-US" dirty="0" smtClean="0"/>
              <a:t>E.g.  Encourage students to form small groups/pairs and work together to answer questions or review the material.</a:t>
            </a:r>
          </a:p>
          <a:p>
            <a:pPr lvl="2">
              <a:lnSpc>
                <a:spcPct val="120000"/>
              </a:lnSpc>
              <a:buFont typeface="Lucida Grande" charset="0"/>
              <a:buChar char="•"/>
            </a:pPr>
            <a:endParaRPr lang="en-US"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Collaborative, Inquiry-Based Instruction</a:t>
            </a:r>
            <a:endParaRPr lang="en-CA" dirty="0"/>
          </a:p>
        </p:txBody>
      </p:sp>
      <p:sp>
        <p:nvSpPr>
          <p:cNvPr id="3" name="Content Placeholder 2"/>
          <p:cNvSpPr>
            <a:spLocks noGrp="1"/>
          </p:cNvSpPr>
          <p:nvPr>
            <p:ph idx="1"/>
          </p:nvPr>
        </p:nvSpPr>
        <p:spPr/>
        <p:txBody>
          <a:bodyPr>
            <a:normAutofit fontScale="92500" lnSpcReduction="20000"/>
          </a:bodyPr>
          <a:lstStyle/>
          <a:p>
            <a:pPr lvl="1">
              <a:buFont typeface="Lucida Grande" charset="0"/>
              <a:buChar char="•"/>
            </a:pPr>
            <a:r>
              <a:rPr lang="en-US" dirty="0" smtClean="0"/>
              <a:t>Authentic Contexts</a:t>
            </a:r>
          </a:p>
          <a:p>
            <a:pPr lvl="2">
              <a:buFont typeface="Lucida Grande" charset="0"/>
              <a:buChar char="•"/>
            </a:pPr>
            <a:r>
              <a:rPr lang="en-US" dirty="0" smtClean="0"/>
              <a:t>The New Teacher Center (2005) recommends the use of meaning-based contexts and universal themes to foster student interest.</a:t>
            </a:r>
          </a:p>
          <a:p>
            <a:pPr lvl="2">
              <a:buFont typeface="Lucida Grande" charset="0"/>
              <a:buChar char="•"/>
            </a:pPr>
            <a:r>
              <a:rPr lang="en-US" dirty="0" smtClean="0"/>
              <a:t>The New teacher Center (2005) also recommends the use of authentic assessments rather than those which require memorization or other lower order thinking processes.</a:t>
            </a:r>
          </a:p>
          <a:p>
            <a:pPr lvl="2">
              <a:buFont typeface="Lucida Grande" charset="0"/>
              <a:buChar char="•"/>
            </a:pPr>
            <a:r>
              <a:rPr lang="en-US" dirty="0" smtClean="0"/>
              <a:t>Meyer (2000) suggests that meaningful learning opportunities may reduce the cognitive and language-related stress experienced by ELLs.</a:t>
            </a:r>
          </a:p>
          <a:p>
            <a:pPr lvl="1">
              <a:buFont typeface="Lucida Grande" charset="0"/>
              <a:buChar char="•"/>
            </a:pPr>
            <a:r>
              <a:rPr lang="en-US" dirty="0" smtClean="0"/>
              <a:t>If your goal is for students to understand nutrient exchange between plants and the environment (e.g., water, carbon dioxide, sunlight), </a:t>
            </a:r>
            <a:r>
              <a:rPr lang="en-US" dirty="0" smtClean="0"/>
              <a:t>how </a:t>
            </a:r>
            <a:r>
              <a:rPr lang="en-US" dirty="0" smtClean="0"/>
              <a:t>would you design a collaborative, inquiry-based activity? </a:t>
            </a:r>
            <a:endParaRPr lang="en-CA" dirty="0" smtClean="0"/>
          </a:p>
          <a:p>
            <a:pPr lvl="1">
              <a:buFont typeface="Lucida Grande" charset="0"/>
              <a:buChar char="•"/>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Collaborative, Inquiry-Based Instruction</a:t>
            </a:r>
            <a:endParaRPr lang="en-CA" dirty="0"/>
          </a:p>
        </p:txBody>
      </p:sp>
      <p:sp>
        <p:nvSpPr>
          <p:cNvPr id="3" name="Content Placeholder 2"/>
          <p:cNvSpPr>
            <a:spLocks noGrp="1"/>
          </p:cNvSpPr>
          <p:nvPr>
            <p:ph idx="1"/>
          </p:nvPr>
        </p:nvSpPr>
        <p:spPr/>
        <p:txBody>
          <a:bodyPr>
            <a:normAutofit fontScale="77500" lnSpcReduction="20000"/>
          </a:bodyPr>
          <a:lstStyle/>
          <a:p>
            <a:pPr>
              <a:lnSpc>
                <a:spcPct val="120000"/>
              </a:lnSpc>
              <a:spcBef>
                <a:spcPts val="0"/>
              </a:spcBef>
            </a:pPr>
            <a:r>
              <a:rPr lang="en-CA" dirty="0" smtClean="0"/>
              <a:t>Traditional science laboratory activity</a:t>
            </a:r>
          </a:p>
          <a:p>
            <a:pPr lvl="1">
              <a:lnSpc>
                <a:spcPct val="120000"/>
              </a:lnSpc>
              <a:spcBef>
                <a:spcPts val="0"/>
              </a:spcBef>
              <a:spcAft>
                <a:spcPts val="1200"/>
              </a:spcAft>
            </a:pPr>
            <a:r>
              <a:rPr lang="en-CA" dirty="0" smtClean="0"/>
              <a:t>Students are provided with a procedure, the required materials in order to determine what materials plants require from the environment and what materials they release. Students follow the “recipe”.</a:t>
            </a:r>
          </a:p>
          <a:p>
            <a:pPr>
              <a:lnSpc>
                <a:spcPct val="120000"/>
              </a:lnSpc>
              <a:spcBef>
                <a:spcPts val="0"/>
              </a:spcBef>
            </a:pPr>
            <a:r>
              <a:rPr lang="en-CA" dirty="0" smtClean="0"/>
              <a:t>Collaborative, inquiry-based activity</a:t>
            </a:r>
          </a:p>
          <a:p>
            <a:pPr lvl="1">
              <a:lnSpc>
                <a:spcPct val="120000"/>
              </a:lnSpc>
              <a:spcBef>
                <a:spcPts val="0"/>
              </a:spcBef>
            </a:pPr>
            <a:r>
              <a:rPr lang="en-CA" dirty="0" smtClean="0"/>
              <a:t>Students are provided with the question and then design ways to answer it. Teacher provides scaffolding as needed.</a:t>
            </a:r>
          </a:p>
          <a:p>
            <a:pPr lvl="1">
              <a:lnSpc>
                <a:spcPct val="120000"/>
              </a:lnSpc>
              <a:spcBef>
                <a:spcPts val="0"/>
              </a:spcBef>
            </a:pPr>
            <a:r>
              <a:rPr lang="en-CA" dirty="0" smtClean="0"/>
              <a:t>More creative and more student-centered</a:t>
            </a:r>
          </a:p>
          <a:p>
            <a:pPr lvl="2">
              <a:lnSpc>
                <a:spcPct val="120000"/>
              </a:lnSpc>
              <a:spcBef>
                <a:spcPts val="0"/>
              </a:spcBef>
            </a:pPr>
            <a:r>
              <a:rPr lang="en-CA" dirty="0" smtClean="0"/>
              <a:t>Note that this type of student-centered activity is also recommended for culturally-responsive education (Education Alliance at Brown University, 2006).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Conclusion</a:t>
            </a:r>
            <a:endParaRPr lang="en-CA" dirty="0"/>
          </a:p>
        </p:txBody>
      </p:sp>
      <p:sp>
        <p:nvSpPr>
          <p:cNvPr id="3" name="Content Placeholder 2"/>
          <p:cNvSpPr>
            <a:spLocks noGrp="1"/>
          </p:cNvSpPr>
          <p:nvPr>
            <p:ph idx="1"/>
          </p:nvPr>
        </p:nvSpPr>
        <p:spPr>
          <a:xfrm>
            <a:off x="1435608" y="1580728"/>
            <a:ext cx="7498080" cy="4800600"/>
          </a:xfrm>
        </p:spPr>
        <p:txBody>
          <a:bodyPr>
            <a:noAutofit/>
          </a:bodyPr>
          <a:lstStyle/>
          <a:p>
            <a:pPr marL="449263" indent="-355600">
              <a:spcAft>
                <a:spcPts val="600"/>
              </a:spcAft>
            </a:pPr>
            <a:r>
              <a:rPr lang="en-CA" sz="2800" dirty="0" smtClean="0"/>
              <a:t>AL is of key importance in science </a:t>
            </a:r>
            <a:r>
              <a:rPr lang="en-CA" sz="2800" dirty="0" smtClean="0"/>
              <a:t>classrooms.</a:t>
            </a:r>
            <a:endParaRPr lang="en-CA" sz="2800" dirty="0" smtClean="0"/>
          </a:p>
          <a:p>
            <a:pPr marL="449263" indent="-355600">
              <a:spcAft>
                <a:spcPts val="600"/>
              </a:spcAft>
            </a:pPr>
            <a:r>
              <a:rPr lang="en-CA" sz="2800" dirty="0" smtClean="0"/>
              <a:t>Strategies for teaching AL in science classes include:</a:t>
            </a:r>
          </a:p>
          <a:p>
            <a:pPr marL="870966" lvl="1" indent="-514350">
              <a:spcAft>
                <a:spcPts val="600"/>
              </a:spcAft>
              <a:buFont typeface="+mj-lt"/>
              <a:buAutoNum type="arabicPeriod"/>
            </a:pPr>
            <a:r>
              <a:rPr lang="en-CA" dirty="0" smtClean="0"/>
              <a:t>Separation of language and content</a:t>
            </a:r>
          </a:p>
          <a:p>
            <a:pPr marL="870966" lvl="1" indent="-514350">
              <a:spcAft>
                <a:spcPts val="600"/>
              </a:spcAft>
              <a:buFont typeface="+mj-lt"/>
              <a:buAutoNum type="arabicPeriod"/>
            </a:pPr>
            <a:r>
              <a:rPr lang="en-CA" dirty="0" smtClean="0"/>
              <a:t>Differentiation of instruction</a:t>
            </a:r>
          </a:p>
          <a:p>
            <a:pPr marL="870966" lvl="1" indent="-514350">
              <a:spcAft>
                <a:spcPts val="600"/>
              </a:spcAft>
              <a:buFont typeface="+mj-lt"/>
              <a:buAutoNum type="arabicPeriod"/>
            </a:pPr>
            <a:r>
              <a:rPr lang="en-CA" dirty="0" smtClean="0"/>
              <a:t>Integration of language and science instruction</a:t>
            </a:r>
          </a:p>
          <a:p>
            <a:pPr marL="870966" lvl="1" indent="-514350">
              <a:spcAft>
                <a:spcPts val="600"/>
              </a:spcAft>
              <a:buFont typeface="+mj-lt"/>
              <a:buAutoNum type="arabicPeriod"/>
            </a:pPr>
            <a:r>
              <a:rPr lang="en-CA" dirty="0" smtClean="0"/>
              <a:t>Culturally responsive instruction</a:t>
            </a:r>
          </a:p>
          <a:p>
            <a:pPr marL="870966" lvl="1" indent="-514350">
              <a:spcAft>
                <a:spcPts val="600"/>
              </a:spcAft>
              <a:buFont typeface="+mj-lt"/>
              <a:buAutoNum type="arabicPeriod"/>
            </a:pPr>
            <a:r>
              <a:rPr lang="en-CA" dirty="0" smtClean="0"/>
              <a:t>Collaborative inquiry-based instruction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Academic Language (AL)</a:t>
            </a:r>
            <a:endParaRPr lang="en-CA" dirty="0"/>
          </a:p>
        </p:txBody>
      </p:sp>
      <p:sp>
        <p:nvSpPr>
          <p:cNvPr id="3" name="Content Placeholder 2"/>
          <p:cNvSpPr>
            <a:spLocks noGrp="1"/>
          </p:cNvSpPr>
          <p:nvPr>
            <p:ph idx="1"/>
          </p:nvPr>
        </p:nvSpPr>
        <p:spPr/>
        <p:txBody>
          <a:bodyPr/>
          <a:lstStyle/>
          <a:p>
            <a:pPr marL="273050" indent="-273050">
              <a:spcAft>
                <a:spcPts val="600"/>
              </a:spcAft>
              <a:buFont typeface="Arial" pitchFamily="34" charset="0"/>
              <a:buChar char="•"/>
            </a:pPr>
            <a:r>
              <a:rPr lang="en-US" dirty="0" smtClean="0"/>
              <a:t>Cognitive, context-reduced language (Cummins, 1989)</a:t>
            </a:r>
          </a:p>
          <a:p>
            <a:pPr marL="273050" indent="-273050">
              <a:spcAft>
                <a:spcPts val="600"/>
              </a:spcAft>
              <a:buFont typeface="Arial" pitchFamily="34" charset="0"/>
              <a:buChar char="•"/>
            </a:pPr>
            <a:r>
              <a:rPr lang="en-US" dirty="0" smtClean="0"/>
              <a:t>A specific stylistic register (Solomon &amp; Rhodes, 1995)</a:t>
            </a:r>
          </a:p>
          <a:p>
            <a:pPr marL="273050" indent="-273050">
              <a:spcAft>
                <a:spcPts val="600"/>
              </a:spcAft>
              <a:buFont typeface="Arial" pitchFamily="34" charset="0"/>
              <a:buChar char="•"/>
            </a:pPr>
            <a:r>
              <a:rPr lang="en-US" dirty="0" smtClean="0"/>
              <a:t>Language of the classroom, workplace, text, assessment and academic success (Scarcella, 2008)</a:t>
            </a:r>
          </a:p>
          <a:p>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Discussion Questions</a:t>
            </a:r>
            <a:endParaRPr lang="en-CA" dirty="0"/>
          </a:p>
        </p:txBody>
      </p:sp>
      <p:sp>
        <p:nvSpPr>
          <p:cNvPr id="3" name="Content Placeholder 2"/>
          <p:cNvSpPr>
            <a:spLocks noGrp="1"/>
          </p:cNvSpPr>
          <p:nvPr>
            <p:ph idx="1"/>
          </p:nvPr>
        </p:nvSpPr>
        <p:spPr/>
        <p:txBody>
          <a:bodyPr/>
          <a:lstStyle/>
          <a:p>
            <a:pPr>
              <a:spcAft>
                <a:spcPts val="600"/>
              </a:spcAft>
            </a:pPr>
            <a:r>
              <a:rPr lang="en-CA" dirty="0" smtClean="0"/>
              <a:t>Which of the proposed strategies do you find most appealing?</a:t>
            </a:r>
          </a:p>
          <a:p>
            <a:pPr>
              <a:spcAft>
                <a:spcPts val="600"/>
              </a:spcAft>
            </a:pPr>
            <a:r>
              <a:rPr lang="en-CA" dirty="0" smtClean="0"/>
              <a:t>What is your experience of utilizing these (or other strategies) for teaching AL in content courses?</a:t>
            </a:r>
          </a:p>
          <a:p>
            <a:pPr>
              <a:spcAft>
                <a:spcPts val="600"/>
              </a:spcAft>
            </a:pPr>
            <a:r>
              <a:rPr lang="en-CA" dirty="0" smtClean="0"/>
              <a:t>Can you see these strategies being of use in other subject areas?</a:t>
            </a:r>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67143"/>
            <a:ext cx="8028384" cy="7201972"/>
          </a:xfrm>
          <a:prstGeom prst="rect">
            <a:avLst/>
          </a:prstGeom>
          <a:noFill/>
        </p:spPr>
        <p:txBody>
          <a:bodyPr wrap="square" rtlCol="0">
            <a:spAutoFit/>
          </a:bodyPr>
          <a:lstStyle/>
          <a:p>
            <a:r>
              <a:rPr lang="en-CA" sz="1600" b="1" dirty="0" smtClean="0"/>
              <a:t>References</a:t>
            </a:r>
          </a:p>
          <a:p>
            <a:endParaRPr lang="en-CA" sz="1600" b="1" dirty="0" smtClean="0"/>
          </a:p>
          <a:p>
            <a:pPr marL="263525" indent="-263525"/>
            <a:r>
              <a:rPr lang="en-CA" sz="1600" dirty="0" smtClean="0"/>
              <a:t>Amaral, O.M., Garrison, l., &amp; Klentschy, M. </a:t>
            </a:r>
            <a:r>
              <a:rPr lang="en-CA" sz="1600" dirty="0" smtClean="0"/>
              <a:t> (</a:t>
            </a:r>
            <a:r>
              <a:rPr lang="en-CA" sz="1600" dirty="0" smtClean="0"/>
              <a:t>2002). </a:t>
            </a:r>
            <a:r>
              <a:rPr lang="en-CA" sz="1600" dirty="0" smtClean="0"/>
              <a:t> Helping </a:t>
            </a:r>
            <a:r>
              <a:rPr lang="en-CA" sz="1600" dirty="0" smtClean="0"/>
              <a:t>English learners increase achievement through inquiry-based science instruction. </a:t>
            </a:r>
            <a:r>
              <a:rPr lang="en-CA" sz="1600" dirty="0" smtClean="0"/>
              <a:t> </a:t>
            </a:r>
            <a:r>
              <a:rPr lang="en-CA" sz="1600" i="1" dirty="0" smtClean="0"/>
              <a:t>Bilingual </a:t>
            </a:r>
            <a:r>
              <a:rPr lang="en-CA" sz="1600" i="1" dirty="0" smtClean="0"/>
              <a:t>Research Journal, 26</a:t>
            </a:r>
            <a:r>
              <a:rPr lang="en-CA" sz="1600" dirty="0" smtClean="0"/>
              <a:t>(2), 213-239.</a:t>
            </a:r>
          </a:p>
          <a:p>
            <a:pPr marL="263525" indent="-263525"/>
            <a:r>
              <a:rPr lang="en-CA" sz="1600" dirty="0" smtClean="0"/>
              <a:t>Beckett, E., &amp; Haley, P</a:t>
            </a:r>
            <a:r>
              <a:rPr lang="en-CA" sz="1600" dirty="0" smtClean="0"/>
              <a:t>.  </a:t>
            </a:r>
            <a:r>
              <a:rPr lang="en-CA" sz="1600" dirty="0" smtClean="0"/>
              <a:t>(2000). </a:t>
            </a:r>
            <a:r>
              <a:rPr lang="en-CA" sz="1600" dirty="0" smtClean="0"/>
              <a:t> Using </a:t>
            </a:r>
            <a:r>
              <a:rPr lang="en-CA" sz="1600" dirty="0" smtClean="0"/>
              <a:t>standards to integrate academic language into ESL fluency. </a:t>
            </a:r>
            <a:r>
              <a:rPr lang="en-CA" sz="1600" dirty="0" smtClean="0"/>
              <a:t> </a:t>
            </a:r>
            <a:r>
              <a:rPr lang="en-CA" sz="1600" i="1" dirty="0" smtClean="0"/>
              <a:t>The </a:t>
            </a:r>
            <a:r>
              <a:rPr lang="en-CA" sz="1600" i="1" dirty="0" smtClean="0"/>
              <a:t>Clearing House, 74</a:t>
            </a:r>
            <a:r>
              <a:rPr lang="en-CA" sz="1600" dirty="0" smtClean="0"/>
              <a:t>(2), 102-104.</a:t>
            </a:r>
          </a:p>
          <a:p>
            <a:pPr marL="263525" indent="-263525"/>
            <a:r>
              <a:rPr lang="en-CA" sz="1600" dirty="0" smtClean="0"/>
              <a:t>Brown, B.A., &amp; Ryoo, K. </a:t>
            </a:r>
            <a:r>
              <a:rPr lang="en-CA" sz="1600" dirty="0" smtClean="0"/>
              <a:t> (</a:t>
            </a:r>
            <a:r>
              <a:rPr lang="en-CA" sz="1600" dirty="0" smtClean="0"/>
              <a:t>2008). </a:t>
            </a:r>
            <a:r>
              <a:rPr lang="en-CA" sz="1600" dirty="0" smtClean="0"/>
              <a:t> Teaching </a:t>
            </a:r>
            <a:r>
              <a:rPr lang="en-CA" sz="1600" dirty="0" smtClean="0"/>
              <a:t>science as a language</a:t>
            </a:r>
            <a:r>
              <a:rPr lang="en-CA" sz="1600" dirty="0" smtClean="0"/>
              <a:t>:  A </a:t>
            </a:r>
            <a:r>
              <a:rPr lang="en-CA" sz="1600" dirty="0" smtClean="0"/>
              <a:t>``content-first`` approach to science </a:t>
            </a:r>
            <a:r>
              <a:rPr lang="en-CA" sz="1600" dirty="0" smtClean="0"/>
              <a:t>teaching.  </a:t>
            </a:r>
            <a:r>
              <a:rPr lang="en-CA" sz="1600" i="1" dirty="0" smtClean="0"/>
              <a:t>Journal </a:t>
            </a:r>
            <a:r>
              <a:rPr lang="en-CA" sz="1600" i="1" dirty="0" smtClean="0"/>
              <a:t>of Research in Science Teaching, 45</a:t>
            </a:r>
            <a:r>
              <a:rPr lang="en-CA" sz="1600" dirty="0" smtClean="0"/>
              <a:t>(5), p. </a:t>
            </a:r>
            <a:r>
              <a:rPr lang="en-CA" sz="1600" dirty="0" smtClean="0"/>
              <a:t>529-553</a:t>
            </a:r>
            <a:r>
              <a:rPr lang="en-CA" sz="1600" dirty="0" smtClean="0"/>
              <a:t>. </a:t>
            </a:r>
          </a:p>
          <a:p>
            <a:pPr marL="263525" indent="-263525"/>
            <a:r>
              <a:rPr lang="en-US" sz="1600" dirty="0" smtClean="0"/>
              <a:t>Center for the Future of Teaching and Learning. </a:t>
            </a:r>
            <a:r>
              <a:rPr lang="en-US" sz="1600" dirty="0" smtClean="0"/>
              <a:t> (</a:t>
            </a:r>
            <a:r>
              <a:rPr lang="en-US" sz="1600" dirty="0" smtClean="0"/>
              <a:t>2005). </a:t>
            </a:r>
            <a:r>
              <a:rPr lang="en-US" sz="1600" dirty="0" smtClean="0"/>
              <a:t> Listening </a:t>
            </a:r>
            <a:r>
              <a:rPr lang="en-US" sz="1600" dirty="0" smtClean="0"/>
              <a:t>to teachers of English language learners. Retrieved </a:t>
            </a:r>
            <a:r>
              <a:rPr lang="en-US" sz="1600" dirty="0" smtClean="0"/>
              <a:t>from </a:t>
            </a:r>
            <a:r>
              <a:rPr lang="en-US" sz="1600" dirty="0" smtClean="0"/>
              <a:t>http://www.cftl.org/centerviews/july05.html</a:t>
            </a:r>
            <a:endParaRPr lang="en-CA" sz="1600" dirty="0" smtClean="0"/>
          </a:p>
          <a:p>
            <a:pPr marL="263525" indent="-263525"/>
            <a:r>
              <a:rPr lang="en-US" sz="1600" dirty="0" smtClean="0"/>
              <a:t>Coalition for Equal Access to Education. </a:t>
            </a:r>
            <a:r>
              <a:rPr lang="en-US" sz="1600" dirty="0" smtClean="0"/>
              <a:t> (</a:t>
            </a:r>
            <a:r>
              <a:rPr lang="en-US" sz="1600" dirty="0" smtClean="0"/>
              <a:t>2007). </a:t>
            </a:r>
            <a:r>
              <a:rPr lang="en-US" sz="1600" dirty="0" smtClean="0"/>
              <a:t> Responses </a:t>
            </a:r>
            <a:r>
              <a:rPr lang="en-US" sz="1600" dirty="0" smtClean="0"/>
              <a:t>to the review of </a:t>
            </a:r>
            <a:r>
              <a:rPr lang="en-US" sz="1600" dirty="0" smtClean="0"/>
              <a:t>ESL </a:t>
            </a:r>
            <a:r>
              <a:rPr lang="en-US" sz="1600" dirty="0" smtClean="0"/>
              <a:t>K-12 program implementation in Alberta [PDF Document]. </a:t>
            </a:r>
            <a:r>
              <a:rPr lang="en-US" sz="1600" dirty="0" smtClean="0"/>
              <a:t> Retrieved from http</a:t>
            </a:r>
            <a:r>
              <a:rPr lang="en-US" sz="1600" dirty="0" smtClean="0"/>
              <a:t>://www.eslaction.com/main/responses%20to%20K-12%20review%202006.pdf</a:t>
            </a:r>
            <a:endParaRPr lang="en-CA" sz="1600" dirty="0" smtClean="0"/>
          </a:p>
          <a:p>
            <a:pPr marL="263525" indent="-263525"/>
            <a:r>
              <a:rPr lang="en-US" sz="1600" dirty="0" smtClean="0"/>
              <a:t>Cummins, J. </a:t>
            </a:r>
            <a:r>
              <a:rPr lang="en-US" sz="1600" dirty="0" smtClean="0"/>
              <a:t> (</a:t>
            </a:r>
            <a:r>
              <a:rPr lang="en-US" sz="1600" dirty="0" smtClean="0"/>
              <a:t>1981). </a:t>
            </a:r>
            <a:r>
              <a:rPr lang="en-US" sz="1600" dirty="0" smtClean="0"/>
              <a:t> The </a:t>
            </a:r>
            <a:r>
              <a:rPr lang="en-US" sz="1600" dirty="0" smtClean="0"/>
              <a:t>role of primary language development in promoting educational success for language minority students</a:t>
            </a:r>
            <a:r>
              <a:rPr lang="en-US" sz="1600" dirty="0" smtClean="0"/>
              <a:t>.  </a:t>
            </a:r>
            <a:r>
              <a:rPr lang="en-US" sz="1600" dirty="0" smtClean="0"/>
              <a:t>In </a:t>
            </a:r>
            <a:r>
              <a:rPr lang="en-US" sz="1600" i="1" dirty="0" smtClean="0"/>
              <a:t>Schooling</a:t>
            </a:r>
            <a:r>
              <a:rPr lang="en-US" sz="1600" dirty="0" smtClean="0"/>
              <a:t> </a:t>
            </a:r>
            <a:r>
              <a:rPr lang="en-US" sz="1600" i="1" dirty="0" smtClean="0"/>
              <a:t>and language minority students</a:t>
            </a:r>
            <a:r>
              <a:rPr lang="en-US" sz="1600" i="1" dirty="0" smtClean="0"/>
              <a:t>:  </a:t>
            </a:r>
            <a:r>
              <a:rPr lang="en-US" sz="1600" i="1" dirty="0" smtClean="0"/>
              <a:t>A theoretical framework</a:t>
            </a:r>
            <a:r>
              <a:rPr lang="en-US" sz="1600" dirty="0" smtClean="0"/>
              <a:t> (pp. 3-50). Los Angeles, CA: California State University.</a:t>
            </a:r>
            <a:endParaRPr lang="en-CA" sz="1600" dirty="0" smtClean="0"/>
          </a:p>
          <a:p>
            <a:pPr marL="263525" indent="-263525"/>
            <a:r>
              <a:rPr lang="en-US" sz="1600" dirty="0" smtClean="0"/>
              <a:t>Echevarria, J</a:t>
            </a:r>
            <a:r>
              <a:rPr lang="en-US" sz="1600" dirty="0" smtClean="0"/>
              <a:t>.  </a:t>
            </a:r>
            <a:r>
              <a:rPr lang="en-US" sz="1600" dirty="0" smtClean="0"/>
              <a:t>(2005). </a:t>
            </a:r>
            <a:r>
              <a:rPr lang="en-US" sz="1600" dirty="0" smtClean="0"/>
              <a:t> Using </a:t>
            </a:r>
            <a:r>
              <a:rPr lang="en-US" sz="1600" dirty="0" smtClean="0"/>
              <a:t>SIOP in science: Response to Settlage, Madsen and </a:t>
            </a:r>
            <a:r>
              <a:rPr lang="en-US" sz="1600" dirty="0" err="1" smtClean="0"/>
              <a:t>Rustad</a:t>
            </a:r>
            <a:r>
              <a:rPr lang="en-US" sz="1600" dirty="0" smtClean="0"/>
              <a:t>.  </a:t>
            </a:r>
            <a:r>
              <a:rPr lang="en-US" sz="1600" i="1" dirty="0" smtClean="0"/>
              <a:t>Issues in Teacher Education, 14</a:t>
            </a:r>
            <a:r>
              <a:rPr lang="en-US" sz="1600" dirty="0" smtClean="0"/>
              <a:t>(1), 51-62.</a:t>
            </a:r>
            <a:endParaRPr lang="en-CA" sz="1600" dirty="0" smtClean="0"/>
          </a:p>
          <a:p>
            <a:pPr marL="263525" indent="-263525"/>
            <a:r>
              <a:rPr lang="en-US" sz="1600" dirty="0" smtClean="0"/>
              <a:t>Edmonds, L . </a:t>
            </a:r>
            <a:r>
              <a:rPr lang="en-US" sz="1600" dirty="0" smtClean="0"/>
              <a:t> (</a:t>
            </a:r>
            <a:r>
              <a:rPr lang="en-US" sz="1600" dirty="0" smtClean="0"/>
              <a:t>2009). </a:t>
            </a:r>
            <a:r>
              <a:rPr lang="en-US" sz="1600" dirty="0" smtClean="0"/>
              <a:t> Challenges </a:t>
            </a:r>
            <a:r>
              <a:rPr lang="en-US" sz="1600" dirty="0" smtClean="0"/>
              <a:t>and solutions for ELLs. </a:t>
            </a:r>
            <a:r>
              <a:rPr lang="en-US" sz="1600" dirty="0" smtClean="0"/>
              <a:t> </a:t>
            </a:r>
            <a:r>
              <a:rPr lang="en-US" sz="1600" i="1" dirty="0" smtClean="0"/>
              <a:t>The </a:t>
            </a:r>
            <a:r>
              <a:rPr lang="en-US" sz="1600" i="1" dirty="0" smtClean="0"/>
              <a:t>Science Teacher,</a:t>
            </a:r>
            <a:r>
              <a:rPr lang="en-US" sz="1600" dirty="0" smtClean="0"/>
              <a:t> </a:t>
            </a:r>
            <a:r>
              <a:rPr lang="en-US" sz="1600" i="1" dirty="0" smtClean="0"/>
              <a:t>76, </a:t>
            </a:r>
            <a:r>
              <a:rPr lang="en-US" sz="1600" dirty="0" smtClean="0"/>
              <a:t>30-33. </a:t>
            </a:r>
            <a:endParaRPr lang="en-CA" sz="1600" dirty="0" smtClean="0"/>
          </a:p>
          <a:p>
            <a:pPr marL="263525" indent="-263525"/>
            <a:r>
              <a:rPr lang="en-CA" sz="1600" dirty="0" smtClean="0"/>
              <a:t>Education Alliance at Brown University. </a:t>
            </a:r>
            <a:r>
              <a:rPr lang="en-CA" sz="1600" dirty="0" smtClean="0"/>
              <a:t> (</a:t>
            </a:r>
            <a:r>
              <a:rPr lang="en-CA" sz="1600" dirty="0" smtClean="0"/>
              <a:t>2006). </a:t>
            </a:r>
            <a:r>
              <a:rPr lang="en-CA" sz="1600" dirty="0" smtClean="0"/>
              <a:t> </a:t>
            </a:r>
            <a:r>
              <a:rPr lang="en-CA" sz="1600" i="1" dirty="0" smtClean="0"/>
              <a:t>Teaching </a:t>
            </a:r>
            <a:r>
              <a:rPr lang="en-CA" sz="1600" i="1" dirty="0" smtClean="0"/>
              <a:t>diverse learners: </a:t>
            </a:r>
            <a:r>
              <a:rPr lang="en-CA" sz="1600" i="1" dirty="0" smtClean="0"/>
              <a:t> Culturally </a:t>
            </a:r>
            <a:r>
              <a:rPr lang="en-CA" sz="1600" i="1" dirty="0" smtClean="0"/>
              <a:t>responsive teaching</a:t>
            </a:r>
            <a:r>
              <a:rPr lang="en-CA" sz="1600" dirty="0" smtClean="0"/>
              <a:t>. Retrieved </a:t>
            </a:r>
            <a:r>
              <a:rPr lang="en-CA" sz="1600" dirty="0" smtClean="0"/>
              <a:t>from </a:t>
            </a:r>
            <a:r>
              <a:rPr lang="en-CA" sz="1600" dirty="0" smtClean="0">
                <a:hlinkClick r:id="rId2"/>
              </a:rPr>
              <a:t>http://www.alliance.brown.edu/tdl/tl-strategies/crt-principles.shtml</a:t>
            </a:r>
            <a:endParaRPr lang="en-CA" sz="1600" dirty="0" smtClean="0"/>
          </a:p>
          <a:p>
            <a:pPr marL="263525" indent="-263525"/>
            <a:r>
              <a:rPr lang="en-US" sz="1600" dirty="0" smtClean="0"/>
              <a:t>Hanes, J., &amp; Sadler, T. </a:t>
            </a:r>
            <a:r>
              <a:rPr lang="en-US" sz="1600" dirty="0" smtClean="0"/>
              <a:t> (</a:t>
            </a:r>
            <a:r>
              <a:rPr lang="en-US" sz="1600" dirty="0" smtClean="0"/>
              <a:t>2005). </a:t>
            </a:r>
            <a:r>
              <a:rPr lang="en-US" sz="1600" dirty="0" smtClean="0"/>
              <a:t> Inquiry </a:t>
            </a:r>
            <a:r>
              <a:rPr lang="en-US" sz="1600" dirty="0" smtClean="0"/>
              <a:t>into community. </a:t>
            </a:r>
            <a:r>
              <a:rPr lang="en-US" sz="1600" dirty="0" smtClean="0"/>
              <a:t> </a:t>
            </a:r>
            <a:r>
              <a:rPr lang="en-CA" sz="1600" i="1" dirty="0" smtClean="0"/>
              <a:t>The </a:t>
            </a:r>
            <a:r>
              <a:rPr lang="en-CA" sz="1600" i="1" dirty="0" smtClean="0"/>
              <a:t>Science Teacher, </a:t>
            </a:r>
            <a:r>
              <a:rPr lang="en-CA" sz="1600" dirty="0" smtClean="0"/>
              <a:t>72( 4), 42-43.</a:t>
            </a:r>
          </a:p>
          <a:p>
            <a:pPr marL="263525" indent="-263525"/>
            <a:r>
              <a:rPr lang="en-US" sz="1600" dirty="0" smtClean="0"/>
              <a:t>Hassard, J. </a:t>
            </a:r>
            <a:r>
              <a:rPr lang="en-US" sz="1600" dirty="0" smtClean="0"/>
              <a:t> (</a:t>
            </a:r>
            <a:r>
              <a:rPr lang="en-US" sz="1600" dirty="0" smtClean="0"/>
              <a:t>2005). </a:t>
            </a:r>
            <a:r>
              <a:rPr lang="en-US" sz="1600" dirty="0" smtClean="0"/>
              <a:t> Models </a:t>
            </a:r>
            <a:r>
              <a:rPr lang="en-US" sz="1600" dirty="0" smtClean="0"/>
              <a:t>of teaching science. </a:t>
            </a:r>
            <a:r>
              <a:rPr lang="en-US" sz="1600" dirty="0" smtClean="0"/>
              <a:t> </a:t>
            </a:r>
            <a:r>
              <a:rPr lang="en-US" sz="1600" i="1" dirty="0" smtClean="0"/>
              <a:t>The </a:t>
            </a:r>
            <a:r>
              <a:rPr lang="en-US" sz="1600" i="1" dirty="0" smtClean="0"/>
              <a:t>art of teaching science</a:t>
            </a:r>
            <a:r>
              <a:rPr lang="en-US" sz="1600" dirty="0" smtClean="0"/>
              <a:t> (pp. 237-254). </a:t>
            </a:r>
            <a:r>
              <a:rPr lang="en-US" sz="1600" dirty="0" smtClean="0"/>
              <a:t> New </a:t>
            </a:r>
            <a:r>
              <a:rPr lang="en-US" sz="1600" dirty="0" smtClean="0"/>
              <a:t>York, NY: Oxford University Press.</a:t>
            </a:r>
            <a:endParaRPr lang="en-CA" sz="1600" dirty="0" smtClean="0"/>
          </a:p>
          <a:p>
            <a:pPr marL="263525" indent="-263525"/>
            <a:endParaRPr lang="en-CA" sz="1400" dirty="0" smtClean="0"/>
          </a:p>
          <a:p>
            <a:pPr marL="263525" indent="-263525"/>
            <a:endParaRPr lang="en-CA" sz="1600" dirty="0" smtClean="0"/>
          </a:p>
          <a:p>
            <a:r>
              <a:rPr lang="en-CA" sz="1600" dirty="0" smtClean="0"/>
              <a:t> </a:t>
            </a:r>
          </a:p>
          <a:p>
            <a:endParaRPr lang="en-CA"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16" y="173142"/>
            <a:ext cx="8063880" cy="6955750"/>
          </a:xfrm>
          <a:prstGeom prst="rect">
            <a:avLst/>
          </a:prstGeom>
        </p:spPr>
        <p:txBody>
          <a:bodyPr wrap="square">
            <a:spAutoFit/>
          </a:bodyPr>
          <a:lstStyle/>
          <a:p>
            <a:pPr marL="263525" indent="-263525"/>
            <a:r>
              <a:rPr lang="en-US" sz="1600" b="1" dirty="0" smtClean="0"/>
              <a:t>References </a:t>
            </a:r>
            <a:r>
              <a:rPr lang="en-US" sz="1600" b="1" dirty="0" smtClean="0"/>
              <a:t>Continued</a:t>
            </a:r>
          </a:p>
          <a:p>
            <a:pPr marL="263525" indent="-263525"/>
            <a:endParaRPr lang="en-US" sz="1600" b="1" dirty="0" smtClean="0"/>
          </a:p>
          <a:p>
            <a:pPr marL="263525" indent="-263525"/>
            <a:r>
              <a:rPr lang="en-CA" sz="1600" dirty="0" err="1"/>
              <a:t>Herrell</a:t>
            </a:r>
            <a:r>
              <a:rPr lang="en-CA" sz="1600" dirty="0"/>
              <a:t>, A. L., &amp; Jordan, M.  (2008).  </a:t>
            </a:r>
            <a:r>
              <a:rPr lang="en-CA" sz="1600" i="1" dirty="0"/>
              <a:t>50 Strategies for teaching English language learners</a:t>
            </a:r>
            <a:r>
              <a:rPr lang="en-CA" sz="1600" dirty="0"/>
              <a:t> (3rd ed.).  Upper Saddle River, NJ:  Pearson Education, Inc.</a:t>
            </a:r>
          </a:p>
          <a:p>
            <a:pPr marL="263525" indent="-263525"/>
            <a:r>
              <a:rPr lang="en-US" sz="1600" dirty="0" smtClean="0"/>
              <a:t>Hines</a:t>
            </a:r>
            <a:r>
              <a:rPr lang="en-US" sz="1600" dirty="0"/>
              <a:t>, P.J., </a:t>
            </a:r>
            <a:r>
              <a:rPr lang="en-US" sz="1600" dirty="0" err="1"/>
              <a:t>Wible</a:t>
            </a:r>
            <a:r>
              <a:rPr lang="en-US" sz="1600" dirty="0"/>
              <a:t>, B., &amp; McCartney, M.  (2010).  Learning to read, reading to </a:t>
            </a:r>
            <a:r>
              <a:rPr lang="en-US" sz="1600" dirty="0" smtClean="0"/>
              <a:t>learn.  </a:t>
            </a:r>
            <a:r>
              <a:rPr lang="en-US" sz="1600" i="1" dirty="0" smtClean="0"/>
              <a:t>Science</a:t>
            </a:r>
            <a:r>
              <a:rPr lang="en-US" sz="1600" i="1" dirty="0"/>
              <a:t>, 328</a:t>
            </a:r>
            <a:r>
              <a:rPr lang="en-US" sz="1600" dirty="0"/>
              <a:t>(5977), 447.</a:t>
            </a:r>
            <a:endParaRPr lang="en-CA" sz="1600" dirty="0"/>
          </a:p>
          <a:p>
            <a:pPr marL="263525" indent="-263525"/>
            <a:r>
              <a:rPr lang="en-CA" sz="1600" dirty="0"/>
              <a:t>Lee, O.  (2004).  Science Education with English language learners:  Synthesis and research agenda.  </a:t>
            </a:r>
            <a:r>
              <a:rPr lang="en-CA" sz="1600" i="1" dirty="0"/>
              <a:t>Review of Educational Research, 75</a:t>
            </a:r>
            <a:r>
              <a:rPr lang="en-CA" sz="1600" dirty="0"/>
              <a:t>(4), 419-530 Lee</a:t>
            </a:r>
            <a:r>
              <a:rPr lang="en-CA" sz="1600" dirty="0" smtClean="0"/>
              <a:t>, O., &amp; Fradd, S.H. </a:t>
            </a:r>
            <a:r>
              <a:rPr lang="en-CA" sz="1600" dirty="0" smtClean="0"/>
              <a:t> (</a:t>
            </a:r>
            <a:r>
              <a:rPr lang="en-CA" sz="1600" dirty="0" smtClean="0"/>
              <a:t>1998). </a:t>
            </a:r>
            <a:r>
              <a:rPr lang="en-CA" sz="1600" dirty="0" smtClean="0"/>
              <a:t> Science </a:t>
            </a:r>
            <a:r>
              <a:rPr lang="en-CA" sz="1600" dirty="0" smtClean="0"/>
              <a:t>for all, including students from non-English-language backgrounds. </a:t>
            </a:r>
            <a:r>
              <a:rPr lang="en-CA" sz="1600" i="1" dirty="0" smtClean="0"/>
              <a:t>Educational Reseacher, </a:t>
            </a:r>
            <a:r>
              <a:rPr lang="en-CA" sz="1600" i="1" dirty="0" smtClean="0"/>
              <a:t>27</a:t>
            </a:r>
            <a:r>
              <a:rPr lang="en-CA" sz="1600" dirty="0" smtClean="0"/>
              <a:t>(4</a:t>
            </a:r>
            <a:r>
              <a:rPr lang="en-CA" sz="1600" dirty="0" smtClean="0"/>
              <a:t>), 12-21.</a:t>
            </a:r>
          </a:p>
          <a:p>
            <a:pPr marL="263525" indent="-263525"/>
            <a:r>
              <a:rPr lang="en-CA" sz="1600" dirty="0" smtClean="0"/>
              <a:t>Mastropieri, M., Scruggs, T., Norland, J., Berkeley, S., McDuffie, K., &amp; Tornquist, E. </a:t>
            </a:r>
            <a:r>
              <a:rPr lang="en-CA" sz="1600" dirty="0" smtClean="0"/>
              <a:t> (</a:t>
            </a:r>
            <a:r>
              <a:rPr lang="en-CA" sz="1600" dirty="0" smtClean="0"/>
              <a:t>2006). </a:t>
            </a:r>
            <a:r>
              <a:rPr lang="en-CA" sz="1600" dirty="0" smtClean="0"/>
              <a:t> Differentiated </a:t>
            </a:r>
            <a:r>
              <a:rPr lang="en-CA" sz="1600" dirty="0" smtClean="0"/>
              <a:t>curriculum enhancement in inclusive middle school science: </a:t>
            </a:r>
            <a:r>
              <a:rPr lang="en-CA" sz="1600" dirty="0" smtClean="0"/>
              <a:t> Effects </a:t>
            </a:r>
            <a:r>
              <a:rPr lang="en-CA" sz="1600" dirty="0" smtClean="0"/>
              <a:t>on classroom and high-stakes tests. </a:t>
            </a:r>
            <a:r>
              <a:rPr lang="en-CA" sz="1600" i="1" dirty="0" smtClean="0"/>
              <a:t>The Journal of Special Education, 40</a:t>
            </a:r>
            <a:r>
              <a:rPr lang="en-CA" sz="1600" dirty="0" smtClean="0"/>
              <a:t>(3), 130-137.</a:t>
            </a:r>
          </a:p>
          <a:p>
            <a:pPr marL="263525" indent="-263525"/>
            <a:r>
              <a:rPr lang="en-CA" sz="1600" dirty="0" smtClean="0"/>
              <a:t>Meyer, L. </a:t>
            </a:r>
            <a:r>
              <a:rPr lang="en-CA" sz="1600" dirty="0" smtClean="0"/>
              <a:t> (</a:t>
            </a:r>
            <a:r>
              <a:rPr lang="en-CA" sz="1600" dirty="0" smtClean="0"/>
              <a:t>2000). </a:t>
            </a:r>
            <a:r>
              <a:rPr lang="en-CA" sz="1600" dirty="0" smtClean="0"/>
              <a:t> Barriers </a:t>
            </a:r>
            <a:r>
              <a:rPr lang="en-CA" sz="1600" dirty="0" smtClean="0"/>
              <a:t>to meaningful instruction for English learners. </a:t>
            </a:r>
            <a:r>
              <a:rPr lang="en-CA" sz="1600" i="1" dirty="0" smtClean="0"/>
              <a:t>Theory into Practice, 39</a:t>
            </a:r>
            <a:r>
              <a:rPr lang="en-CA" sz="1600" dirty="0" smtClean="0"/>
              <a:t>(4), 228-236.</a:t>
            </a:r>
          </a:p>
          <a:p>
            <a:pPr marL="263525" indent="-263525"/>
            <a:r>
              <a:rPr lang="en-US" sz="1600" dirty="0" smtClean="0"/>
              <a:t>Miller, J.  (2009). </a:t>
            </a:r>
            <a:r>
              <a:rPr lang="en-US" sz="1600" dirty="0" smtClean="0"/>
              <a:t>T </a:t>
            </a:r>
            <a:r>
              <a:rPr lang="en-US" sz="1600" dirty="0" err="1" smtClean="0"/>
              <a:t>eaching</a:t>
            </a:r>
            <a:r>
              <a:rPr lang="en-US" sz="1600" dirty="0" smtClean="0"/>
              <a:t> </a:t>
            </a:r>
            <a:r>
              <a:rPr lang="en-US" sz="1600" dirty="0" smtClean="0"/>
              <a:t>refugee learners with interrupted education in science: Vocabulary, literacy and pedagogy. </a:t>
            </a:r>
            <a:r>
              <a:rPr lang="en-US" sz="1600" i="1" dirty="0" smtClean="0"/>
              <a:t>International Journal of Science Education,</a:t>
            </a:r>
            <a:r>
              <a:rPr lang="en-US" sz="1600" dirty="0" smtClean="0"/>
              <a:t> </a:t>
            </a:r>
            <a:r>
              <a:rPr lang="en-US" sz="1600" i="1" dirty="0" smtClean="0"/>
              <a:t>31</a:t>
            </a:r>
            <a:r>
              <a:rPr lang="en-US" sz="1600" dirty="0" smtClean="0"/>
              <a:t>, 571–592. </a:t>
            </a:r>
            <a:endParaRPr lang="en-CA" sz="1600" dirty="0" smtClean="0"/>
          </a:p>
          <a:p>
            <a:pPr marL="263525" indent="-263525"/>
            <a:r>
              <a:rPr lang="en-CA" sz="1600" dirty="0" smtClean="0"/>
              <a:t>Natural Resources Canada. </a:t>
            </a:r>
            <a:r>
              <a:rPr lang="en-CA" sz="1600" dirty="0" smtClean="0"/>
              <a:t> (</a:t>
            </a:r>
            <a:r>
              <a:rPr lang="en-CA" sz="1600" dirty="0" smtClean="0"/>
              <a:t>2007). </a:t>
            </a:r>
            <a:r>
              <a:rPr lang="en-CA" sz="1600" dirty="0" smtClean="0"/>
              <a:t> </a:t>
            </a:r>
            <a:r>
              <a:rPr lang="en-CA" sz="1600" i="1" dirty="0" smtClean="0"/>
              <a:t>Photosynthesis </a:t>
            </a:r>
            <a:r>
              <a:rPr lang="en-CA" sz="1600" i="1" dirty="0" smtClean="0"/>
              <a:t>and respiration</a:t>
            </a:r>
            <a:r>
              <a:rPr lang="en-CA" sz="1600" dirty="0" smtClean="0"/>
              <a:t>. Retrieved </a:t>
            </a:r>
            <a:r>
              <a:rPr lang="en-CA" sz="1600" dirty="0" smtClean="0"/>
              <a:t>from </a:t>
            </a:r>
            <a:r>
              <a:rPr lang="en-US" sz="1600" dirty="0" smtClean="0">
                <a:hlinkClick r:id="rId2"/>
              </a:rPr>
              <a:t>http</a:t>
            </a:r>
            <a:r>
              <a:rPr lang="en-US" sz="1600" dirty="0" smtClean="0">
                <a:hlinkClick r:id="rId2"/>
              </a:rPr>
              <a:t>://ecosys.cfl.scf.rncan.gc.ca/dynamique-dynamic/respiration-eng.asp</a:t>
            </a:r>
            <a:endParaRPr lang="en-US" sz="1600" dirty="0" smtClean="0"/>
          </a:p>
          <a:p>
            <a:pPr marL="263525" indent="-263525"/>
            <a:r>
              <a:rPr lang="en-US" sz="1600" dirty="0" smtClean="0"/>
              <a:t>New Teacher Center. </a:t>
            </a:r>
            <a:r>
              <a:rPr lang="en-US" sz="1600" dirty="0" smtClean="0"/>
              <a:t> (</a:t>
            </a:r>
            <a:r>
              <a:rPr lang="en-US" sz="1600" dirty="0" smtClean="0"/>
              <a:t>2005). </a:t>
            </a:r>
            <a:r>
              <a:rPr lang="en-US" sz="1600" dirty="0" smtClean="0"/>
              <a:t> </a:t>
            </a:r>
            <a:r>
              <a:rPr lang="en-US" sz="1600" i="1" dirty="0" smtClean="0"/>
              <a:t>Six </a:t>
            </a:r>
            <a:r>
              <a:rPr lang="en-US" sz="1600" i="1" dirty="0" smtClean="0"/>
              <a:t>key strategies for teachers of English-language learners</a:t>
            </a:r>
            <a:r>
              <a:rPr lang="en-US" sz="1600" dirty="0" smtClean="0"/>
              <a:t> [PDF Document]. Retrieved </a:t>
            </a:r>
            <a:r>
              <a:rPr lang="en-US" sz="1600" dirty="0" smtClean="0"/>
              <a:t>from http</a:t>
            </a:r>
            <a:r>
              <a:rPr lang="en-US" sz="1600" dirty="0" smtClean="0"/>
              <a:t>://www.all4ed.org/files/archive/publications/SixKeyStrategies.pdf</a:t>
            </a:r>
            <a:endParaRPr lang="en-CA" sz="1600" dirty="0" smtClean="0"/>
          </a:p>
          <a:p>
            <a:pPr marL="263525" indent="-263525"/>
            <a:r>
              <a:rPr lang="en-US" sz="1600" dirty="0" smtClean="0"/>
              <a:t>Omdal, S.N. </a:t>
            </a:r>
            <a:r>
              <a:rPr lang="en-US" sz="1600" dirty="0" smtClean="0"/>
              <a:t> (</a:t>
            </a:r>
            <a:r>
              <a:rPr lang="en-US" sz="1600" dirty="0" smtClean="0"/>
              <a:t>2007). </a:t>
            </a:r>
            <a:r>
              <a:rPr lang="en-US" sz="1600" dirty="0" smtClean="0"/>
              <a:t> Effects </a:t>
            </a:r>
            <a:r>
              <a:rPr lang="en-US" sz="1600" dirty="0" smtClean="0"/>
              <a:t>of tiered instruction on academic performance in a secondary science course. </a:t>
            </a:r>
            <a:r>
              <a:rPr lang="en-US" sz="1600" i="1" dirty="0" smtClean="0"/>
              <a:t>Journal of Advanced Academics, 18</a:t>
            </a:r>
            <a:r>
              <a:rPr lang="en-US" sz="1600" dirty="0" smtClean="0"/>
              <a:t>, 424-453.</a:t>
            </a:r>
            <a:endParaRPr lang="en-CA" sz="1600" dirty="0" smtClean="0"/>
          </a:p>
          <a:p>
            <a:pPr marL="263525" indent="-263525"/>
            <a:r>
              <a:rPr lang="en-CA" sz="1600" dirty="0" smtClean="0"/>
              <a:t>Piper, S., &amp; Shaw, E. </a:t>
            </a:r>
            <a:r>
              <a:rPr lang="en-CA" sz="1600" dirty="0" smtClean="0"/>
              <a:t> (</a:t>
            </a:r>
            <a:r>
              <a:rPr lang="en-CA" sz="1600" dirty="0" smtClean="0"/>
              <a:t>2010). Teaching Photosynthesis with ELL Students. </a:t>
            </a:r>
            <a:r>
              <a:rPr lang="en-CA" sz="1600" dirty="0" smtClean="0"/>
              <a:t> </a:t>
            </a:r>
            <a:r>
              <a:rPr lang="en-CA" sz="1600" i="1" dirty="0" smtClean="0"/>
              <a:t>Science </a:t>
            </a:r>
            <a:r>
              <a:rPr lang="en-CA" sz="1600" i="1" dirty="0" smtClean="0"/>
              <a:t>Activities, 47</a:t>
            </a:r>
            <a:r>
              <a:rPr lang="en-CA" sz="1600" dirty="0" smtClean="0"/>
              <a:t>(3),68-74. </a:t>
            </a:r>
          </a:p>
          <a:p>
            <a:pPr marL="263525" indent="-263525"/>
            <a:endParaRPr lang="en-CA" sz="1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1098" y="173142"/>
            <a:ext cx="7884368" cy="5755422"/>
          </a:xfrm>
          <a:prstGeom prst="rect">
            <a:avLst/>
          </a:prstGeom>
        </p:spPr>
        <p:txBody>
          <a:bodyPr wrap="square">
            <a:spAutoFit/>
          </a:bodyPr>
          <a:lstStyle/>
          <a:p>
            <a:r>
              <a:rPr lang="en-US" sz="1600" b="1" dirty="0" smtClean="0"/>
              <a:t>References </a:t>
            </a:r>
            <a:r>
              <a:rPr lang="en-US" sz="1600" b="1" dirty="0" smtClean="0"/>
              <a:t>Continued</a:t>
            </a:r>
          </a:p>
          <a:p>
            <a:endParaRPr lang="en-US" sz="1600" dirty="0" smtClean="0"/>
          </a:p>
          <a:p>
            <a:pPr marL="263525" indent="-263525"/>
            <a:r>
              <a:rPr lang="en-US" sz="1600" dirty="0"/>
              <a:t>Reeves, C., </a:t>
            </a:r>
            <a:r>
              <a:rPr lang="en-US" sz="1600" dirty="0" err="1"/>
              <a:t>Chessin</a:t>
            </a:r>
            <a:r>
              <a:rPr lang="en-US" sz="1600" dirty="0"/>
              <a:t>, D., &amp; </a:t>
            </a:r>
            <a:r>
              <a:rPr lang="en-US" sz="1600" dirty="0" err="1"/>
              <a:t>Chambless</a:t>
            </a:r>
            <a:r>
              <a:rPr lang="en-US" sz="1600" dirty="0"/>
              <a:t>, M.  (2007).  Nurturing the nature of science. </a:t>
            </a:r>
            <a:r>
              <a:rPr lang="en-US" sz="1600" i="1" dirty="0"/>
              <a:t>The Science Teacher</a:t>
            </a:r>
            <a:r>
              <a:rPr lang="en-US" sz="1600" dirty="0"/>
              <a:t>, </a:t>
            </a:r>
            <a:r>
              <a:rPr lang="en-US" sz="1600" i="1" dirty="0"/>
              <a:t>74</a:t>
            </a:r>
            <a:r>
              <a:rPr lang="en-US" sz="1600" dirty="0"/>
              <a:t>(8), p. 31-35. </a:t>
            </a:r>
            <a:endParaRPr lang="en-CA" sz="1600" dirty="0"/>
          </a:p>
          <a:p>
            <a:pPr marL="263525" indent="-263525"/>
            <a:r>
              <a:rPr lang="en-US" sz="1600" dirty="0"/>
              <a:t>Robinson, M.  (2005).  Robotics-driven activities:  Can they improve middle school science learning?  </a:t>
            </a:r>
            <a:r>
              <a:rPr lang="en-CA" sz="1600" i="1" dirty="0"/>
              <a:t>Bulletin of Science Technology Society, 25</a:t>
            </a:r>
            <a:r>
              <a:rPr lang="en-CA" sz="1600" dirty="0"/>
              <a:t>(1), 73-84.</a:t>
            </a:r>
          </a:p>
          <a:p>
            <a:pPr marL="263525" indent="-263525"/>
            <a:r>
              <a:rPr lang="en-US" sz="1600" dirty="0" err="1" smtClean="0"/>
              <a:t>Scarcella</a:t>
            </a:r>
            <a:r>
              <a:rPr lang="en-US" sz="1600" dirty="0"/>
              <a:t>, R.  (2008).  </a:t>
            </a:r>
            <a:r>
              <a:rPr lang="en-US" sz="1600" i="1" dirty="0"/>
              <a:t>Academic language for English language learners</a:t>
            </a:r>
            <a:r>
              <a:rPr lang="en-US" sz="1600" dirty="0"/>
              <a:t> [PowerPoint Slides].  Retrieved from http://www.readingrockets.org/webcasts/3003#readings </a:t>
            </a:r>
            <a:endParaRPr lang="en-CA" sz="1600" dirty="0"/>
          </a:p>
          <a:p>
            <a:pPr marL="263525" indent="-263525"/>
            <a:r>
              <a:rPr lang="en-US" sz="1600" dirty="0"/>
              <a:t>Snow, C.  (2010).   Academic language and the challenge of reading for learning about science.  </a:t>
            </a:r>
            <a:r>
              <a:rPr lang="en-US" sz="1600" i="1" dirty="0"/>
              <a:t>Science, 328</a:t>
            </a:r>
            <a:r>
              <a:rPr lang="en-US" sz="1600" dirty="0"/>
              <a:t>, 450-453. </a:t>
            </a:r>
          </a:p>
          <a:p>
            <a:pPr marL="263525" indent="-263525"/>
            <a:r>
              <a:rPr lang="en-US" sz="1600" dirty="0" smtClean="0"/>
              <a:t>Solomon</a:t>
            </a:r>
            <a:r>
              <a:rPr lang="en-US" sz="1600" dirty="0" smtClean="0"/>
              <a:t>, J., &amp; Rhodes, N. </a:t>
            </a:r>
            <a:r>
              <a:rPr lang="en-US" sz="1600" dirty="0" smtClean="0"/>
              <a:t> (</a:t>
            </a:r>
            <a:r>
              <a:rPr lang="en-US" sz="1600" dirty="0" smtClean="0"/>
              <a:t>1995). </a:t>
            </a:r>
            <a:r>
              <a:rPr lang="en-US" sz="1600" dirty="0" smtClean="0"/>
              <a:t> </a:t>
            </a:r>
            <a:r>
              <a:rPr lang="en-US" sz="1600" i="1" dirty="0" smtClean="0"/>
              <a:t>Conceptualizing </a:t>
            </a:r>
            <a:r>
              <a:rPr lang="en-US" sz="1600" i="1" dirty="0" smtClean="0"/>
              <a:t>academic language</a:t>
            </a:r>
            <a:r>
              <a:rPr lang="en-US" sz="1600" dirty="0" smtClean="0"/>
              <a:t>.  </a:t>
            </a:r>
            <a:r>
              <a:rPr lang="en-US" sz="1600" dirty="0" smtClean="0"/>
              <a:t>Washington, DC: National Center for Research on Cultural Diversity and Second Language Learning. </a:t>
            </a:r>
            <a:endParaRPr lang="en-CA" sz="1600" dirty="0" smtClean="0"/>
          </a:p>
          <a:p>
            <a:pPr marL="263525" indent="-263525"/>
            <a:r>
              <a:rPr lang="en-US" sz="1600" dirty="0" err="1" smtClean="0"/>
              <a:t>Stoddart</a:t>
            </a:r>
            <a:r>
              <a:rPr lang="en-US" sz="1600" dirty="0" smtClean="0"/>
              <a:t>, T., Pinal, A., </a:t>
            </a:r>
            <a:r>
              <a:rPr lang="en-US" sz="1600" dirty="0" err="1" smtClean="0"/>
              <a:t>Latzke</a:t>
            </a:r>
            <a:r>
              <a:rPr lang="en-US" sz="1600" dirty="0" smtClean="0"/>
              <a:t>, M., &amp; </a:t>
            </a:r>
            <a:r>
              <a:rPr lang="en-US" sz="1600" dirty="0" err="1" smtClean="0"/>
              <a:t>Canaday,D</a:t>
            </a:r>
            <a:r>
              <a:rPr lang="en-US" sz="1600" dirty="0" smtClean="0"/>
              <a:t>. </a:t>
            </a:r>
            <a:r>
              <a:rPr lang="en-US" sz="1600" dirty="0" smtClean="0"/>
              <a:t> (</a:t>
            </a:r>
            <a:r>
              <a:rPr lang="en-US" sz="1600" dirty="0" smtClean="0"/>
              <a:t>2002). </a:t>
            </a:r>
            <a:r>
              <a:rPr lang="en-US" sz="1600" dirty="0" smtClean="0"/>
              <a:t> Integrating </a:t>
            </a:r>
            <a:r>
              <a:rPr lang="en-US" sz="1600" dirty="0" smtClean="0"/>
              <a:t>inquiry science and language development for English language </a:t>
            </a:r>
            <a:r>
              <a:rPr lang="en-US" sz="1600" dirty="0" smtClean="0"/>
              <a:t>learners.  </a:t>
            </a:r>
            <a:r>
              <a:rPr lang="en-US" sz="1600" i="1" dirty="0" smtClean="0"/>
              <a:t>Journal </a:t>
            </a:r>
            <a:r>
              <a:rPr lang="en-US" sz="1600" i="1" dirty="0" smtClean="0"/>
              <a:t>of Research in Science Teaching, 39</a:t>
            </a:r>
            <a:r>
              <a:rPr lang="en-US" sz="1600" dirty="0" smtClean="0"/>
              <a:t>(8), 664-687.</a:t>
            </a:r>
            <a:endParaRPr lang="en-CA" sz="1600" dirty="0" smtClean="0"/>
          </a:p>
          <a:p>
            <a:pPr marL="263525" indent="-263525"/>
            <a:r>
              <a:rPr lang="en-CA" sz="1600" dirty="0" smtClean="0"/>
              <a:t>Tomlinson, </a:t>
            </a:r>
            <a:r>
              <a:rPr lang="en-CA" sz="1600" dirty="0" smtClean="0"/>
              <a:t>C</a:t>
            </a:r>
            <a:r>
              <a:rPr lang="en-CA" sz="1600" dirty="0" smtClean="0"/>
              <a:t>.  </a:t>
            </a:r>
            <a:r>
              <a:rPr lang="en-CA" sz="1600" dirty="0" smtClean="0"/>
              <a:t>(2005).  </a:t>
            </a:r>
            <a:r>
              <a:rPr lang="en-CA" sz="1600" i="1" dirty="0" smtClean="0"/>
              <a:t>How </a:t>
            </a:r>
            <a:r>
              <a:rPr lang="en-CA" sz="1600" i="1" dirty="0" smtClean="0"/>
              <a:t>to Differentiate Instruction in Mixed-Ability Classrooms </a:t>
            </a:r>
            <a:r>
              <a:rPr lang="en-CA" sz="1600" dirty="0" smtClean="0"/>
              <a:t>(2nd ed.). </a:t>
            </a:r>
            <a:r>
              <a:rPr lang="en-CA" sz="1600" dirty="0" smtClean="0"/>
              <a:t> Columbus</a:t>
            </a:r>
            <a:r>
              <a:rPr lang="en-CA" sz="1600" dirty="0" smtClean="0"/>
              <a:t>, OH: </a:t>
            </a:r>
            <a:r>
              <a:rPr lang="en-CA" sz="1600" dirty="0" smtClean="0"/>
              <a:t> </a:t>
            </a:r>
            <a:r>
              <a:rPr lang="en-CA" sz="1600" dirty="0" err="1" smtClean="0"/>
              <a:t>Merril</a:t>
            </a:r>
            <a:r>
              <a:rPr lang="en-CA" sz="1600" dirty="0" smtClean="0"/>
              <a:t> </a:t>
            </a:r>
            <a:r>
              <a:rPr lang="en-CA" sz="1600" dirty="0" smtClean="0"/>
              <a:t>Prentice Hall.</a:t>
            </a:r>
          </a:p>
          <a:p>
            <a:pPr marL="263525" indent="-263525"/>
            <a:r>
              <a:rPr lang="en-CA" sz="1600" dirty="0" smtClean="0"/>
              <a:t>Uno, G. E., &amp; </a:t>
            </a:r>
            <a:r>
              <a:rPr lang="en-CA" sz="1600" dirty="0" err="1" smtClean="0"/>
              <a:t>Bybee</a:t>
            </a:r>
            <a:r>
              <a:rPr lang="en-CA" sz="1600" dirty="0" smtClean="0"/>
              <a:t>, R.W. </a:t>
            </a:r>
            <a:r>
              <a:rPr lang="en-CA" sz="1600" dirty="0" smtClean="0"/>
              <a:t> (</a:t>
            </a:r>
            <a:r>
              <a:rPr lang="en-CA" sz="1600" dirty="0" smtClean="0"/>
              <a:t>1994). </a:t>
            </a:r>
            <a:r>
              <a:rPr lang="en-CA" sz="1600" dirty="0" smtClean="0"/>
              <a:t> Understanding </a:t>
            </a:r>
            <a:r>
              <a:rPr lang="en-CA" sz="1600" dirty="0" smtClean="0"/>
              <a:t>the dimensions of  biological literacy. </a:t>
            </a:r>
            <a:r>
              <a:rPr lang="en-CA" sz="1600" i="1" dirty="0" smtClean="0"/>
              <a:t>Bioscience, 44</a:t>
            </a:r>
            <a:r>
              <a:rPr lang="en-CA" sz="1600" dirty="0" smtClean="0"/>
              <a:t>(8), </a:t>
            </a:r>
            <a:r>
              <a:rPr lang="en-CA" sz="1600" dirty="0" smtClean="0"/>
              <a:t>553-557.</a:t>
            </a:r>
            <a:endParaRPr lang="en-CA" sz="1600" dirty="0" smtClean="0"/>
          </a:p>
          <a:p>
            <a:pPr marL="263525" indent="-263525"/>
            <a:r>
              <a:rPr lang="en-US" sz="1600" dirty="0" err="1" smtClean="0"/>
              <a:t>Yager</a:t>
            </a:r>
            <a:r>
              <a:rPr lang="en-US" sz="1600" dirty="0" smtClean="0"/>
              <a:t>, R. </a:t>
            </a:r>
            <a:r>
              <a:rPr lang="en-US" sz="1600" dirty="0" smtClean="0"/>
              <a:t> (</a:t>
            </a:r>
            <a:r>
              <a:rPr lang="en-US" sz="1600" dirty="0" smtClean="0"/>
              <a:t>1983). </a:t>
            </a:r>
            <a:r>
              <a:rPr lang="en-US" sz="1600" dirty="0" smtClean="0"/>
              <a:t> </a:t>
            </a:r>
            <a:r>
              <a:rPr lang="en-CA" sz="1600" dirty="0" smtClean="0"/>
              <a:t>The </a:t>
            </a:r>
            <a:r>
              <a:rPr lang="en-CA" sz="1600" dirty="0" smtClean="0"/>
              <a:t>importance of terminology in teaching K-12 science. </a:t>
            </a:r>
            <a:r>
              <a:rPr lang="en-CA" sz="1600" dirty="0" smtClean="0"/>
              <a:t> </a:t>
            </a:r>
            <a:r>
              <a:rPr lang="en-US" sz="1600" i="1" dirty="0" smtClean="0"/>
              <a:t>Journal </a:t>
            </a:r>
            <a:r>
              <a:rPr lang="en-US" sz="1600" i="1" dirty="0" smtClean="0"/>
              <a:t>of Research in Science Teaching, 20</a:t>
            </a:r>
            <a:r>
              <a:rPr lang="en-US" sz="1600" dirty="0" smtClean="0"/>
              <a:t>(6), </a:t>
            </a:r>
            <a:r>
              <a:rPr lang="en-US" sz="1600" dirty="0" smtClean="0"/>
              <a:t>577-588.</a:t>
            </a:r>
            <a:endParaRPr lang="en-CA" sz="1600" dirty="0" smtClean="0"/>
          </a:p>
          <a:p>
            <a:pPr marL="263525" indent="-263525"/>
            <a:r>
              <a:rPr lang="en-US" sz="1600" dirty="0" err="1" smtClean="0"/>
              <a:t>Zwiers</a:t>
            </a:r>
            <a:r>
              <a:rPr lang="en-US" sz="1600" dirty="0" smtClean="0"/>
              <a:t>, J. </a:t>
            </a:r>
            <a:r>
              <a:rPr lang="en-US" sz="1600" dirty="0" smtClean="0"/>
              <a:t> (</a:t>
            </a:r>
            <a:r>
              <a:rPr lang="en-US" sz="1600" dirty="0" smtClean="0"/>
              <a:t>2008). </a:t>
            </a:r>
            <a:r>
              <a:rPr lang="en-US" sz="1600" dirty="0" smtClean="0"/>
              <a:t> Building </a:t>
            </a:r>
            <a:r>
              <a:rPr lang="en-US" sz="1600" dirty="0" smtClean="0"/>
              <a:t>academic language: </a:t>
            </a:r>
            <a:r>
              <a:rPr lang="en-US" sz="1600" dirty="0" smtClean="0"/>
              <a:t> Essential </a:t>
            </a:r>
            <a:r>
              <a:rPr lang="en-US" sz="1600" dirty="0" smtClean="0"/>
              <a:t>practices for content classrooms. </a:t>
            </a:r>
            <a:r>
              <a:rPr lang="en-US" sz="1600" dirty="0" smtClean="0"/>
              <a:t> San </a:t>
            </a:r>
            <a:r>
              <a:rPr lang="en-US" sz="1600" dirty="0" smtClean="0"/>
              <a:t>Francisco, </a:t>
            </a:r>
            <a:r>
              <a:rPr lang="en-US" sz="1600" dirty="0" smtClean="0"/>
              <a:t>CA:  John </a:t>
            </a:r>
            <a:r>
              <a:rPr lang="en-US" sz="1600" dirty="0" smtClean="0"/>
              <a:t>Wiley and Sons.</a:t>
            </a:r>
            <a:endParaRPr lang="en-CA" sz="1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 in Science</a:t>
            </a:r>
            <a:endParaRPr lang="en-CA" dirty="0"/>
          </a:p>
        </p:txBody>
      </p:sp>
      <p:sp>
        <p:nvSpPr>
          <p:cNvPr id="3" name="Content Placeholder 2"/>
          <p:cNvSpPr>
            <a:spLocks noGrp="1"/>
          </p:cNvSpPr>
          <p:nvPr>
            <p:ph idx="1"/>
          </p:nvPr>
        </p:nvSpPr>
        <p:spPr/>
        <p:txBody>
          <a:bodyPr>
            <a:normAutofit/>
          </a:bodyPr>
          <a:lstStyle/>
          <a:p>
            <a:pPr marL="361633" lvl="1" indent="-4763">
              <a:buNone/>
            </a:pPr>
            <a:r>
              <a:rPr lang="en-US" dirty="0"/>
              <a:t>	</a:t>
            </a:r>
            <a:r>
              <a:rPr lang="en-US" dirty="0" smtClean="0"/>
              <a:t>     </a:t>
            </a:r>
            <a:r>
              <a:rPr lang="en-US" dirty="0" smtClean="0"/>
              <a:t>Science </a:t>
            </a:r>
            <a:r>
              <a:rPr lang="en-US" dirty="0" smtClean="0"/>
              <a:t>is about generating and interpreting data.  But it is also about communicating facts, ideas, and hypotheses. Scientists write, speak, debate, visualize, listen, and read about their specialties daily.  </a:t>
            </a:r>
            <a:r>
              <a:rPr lang="en-US" i="1" dirty="0" smtClean="0"/>
              <a:t>For students unfamiliar with the language or style of science, the deceptively simple act of communication can be a barrier to understanding or becoming involved with the </a:t>
            </a:r>
            <a:r>
              <a:rPr lang="en-US" i="1" dirty="0" smtClean="0"/>
              <a:t>science</a:t>
            </a:r>
            <a:r>
              <a:rPr lang="en-US" dirty="0" smtClean="0"/>
              <a:t> (</a:t>
            </a:r>
            <a:r>
              <a:rPr lang="en-US" sz="2000" dirty="0" smtClean="0"/>
              <a:t>Hines</a:t>
            </a:r>
            <a:r>
              <a:rPr lang="en-US" sz="2000" dirty="0" smtClean="0"/>
              <a:t>, Wible &amp; McCartney, 2010, p. </a:t>
            </a:r>
            <a:r>
              <a:rPr lang="en-US" sz="2000" dirty="0" smtClean="0"/>
              <a:t>447).</a:t>
            </a:r>
            <a:endParaRPr lang="en-CA"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Types of AL in Science</a:t>
            </a:r>
            <a:endParaRPr lang="en-US" dirty="0"/>
          </a:p>
        </p:txBody>
      </p:sp>
      <p:sp>
        <p:nvSpPr>
          <p:cNvPr id="9" name="Content Placeholder 8"/>
          <p:cNvSpPr>
            <a:spLocks noGrp="1"/>
          </p:cNvSpPr>
          <p:nvPr>
            <p:ph sz="half" idx="1"/>
          </p:nvPr>
        </p:nvSpPr>
        <p:spPr/>
        <p:txBody>
          <a:bodyPr>
            <a:normAutofit fontScale="85000" lnSpcReduction="20000"/>
          </a:bodyPr>
          <a:lstStyle/>
          <a:p>
            <a:pPr marL="0" indent="0">
              <a:buNone/>
            </a:pPr>
            <a:r>
              <a:rPr lang="en-US" dirty="0" smtClean="0"/>
              <a:t>General AL (mortar)</a:t>
            </a:r>
          </a:p>
          <a:p>
            <a:pPr marL="263525" indent="-263525"/>
            <a:r>
              <a:rPr lang="en-US" dirty="0" smtClean="0"/>
              <a:t>Functional </a:t>
            </a:r>
            <a:r>
              <a:rPr lang="en-US" dirty="0" smtClean="0"/>
              <a:t>language, connectives, etc.</a:t>
            </a:r>
            <a:endParaRPr lang="en-US" dirty="0" smtClean="0"/>
          </a:p>
          <a:p>
            <a:pPr marL="537845" lvl="1" indent="-263525"/>
            <a:r>
              <a:rPr lang="en-US" dirty="0" smtClean="0"/>
              <a:t>E.g.:  </a:t>
            </a:r>
            <a:r>
              <a:rPr lang="en-US" u="sng" dirty="0" smtClean="0"/>
              <a:t>define</a:t>
            </a:r>
            <a:r>
              <a:rPr lang="en-US" dirty="0" smtClean="0"/>
              <a:t> photosynthesis, </a:t>
            </a:r>
            <a:r>
              <a:rPr lang="en-US" u="sng" dirty="0" smtClean="0"/>
              <a:t>describe</a:t>
            </a:r>
            <a:r>
              <a:rPr lang="en-US" dirty="0" smtClean="0"/>
              <a:t> photosynthesis; </a:t>
            </a:r>
            <a:r>
              <a:rPr lang="en-US" u="sng" dirty="0" smtClean="0"/>
              <a:t>compare </a:t>
            </a:r>
            <a:r>
              <a:rPr lang="en-US" u="sng" dirty="0" smtClean="0"/>
              <a:t>and contrast </a:t>
            </a:r>
            <a:r>
              <a:rPr lang="en-US" dirty="0" smtClean="0"/>
              <a:t>photosynthesis to the process of </a:t>
            </a:r>
            <a:r>
              <a:rPr lang="en-US" dirty="0" smtClean="0"/>
              <a:t>respiration</a:t>
            </a:r>
            <a:endParaRPr lang="en-US" dirty="0" smtClean="0"/>
          </a:p>
          <a:p>
            <a:pPr marL="537845" lvl="1" indent="-263525"/>
            <a:r>
              <a:rPr lang="en-US" dirty="0" smtClean="0"/>
              <a:t>E.g</a:t>
            </a:r>
            <a:r>
              <a:rPr lang="en-US" dirty="0" smtClean="0"/>
              <a:t>.:  </a:t>
            </a:r>
            <a:r>
              <a:rPr lang="en-US" dirty="0" smtClean="0"/>
              <a:t>Photosynthesis and respiration are similar </a:t>
            </a:r>
            <a:r>
              <a:rPr lang="en-US" u="sng" dirty="0" smtClean="0"/>
              <a:t>because</a:t>
            </a:r>
            <a:r>
              <a:rPr lang="en-US" dirty="0" smtClean="0"/>
              <a:t> they </a:t>
            </a:r>
            <a:r>
              <a:rPr lang="en-US" dirty="0" smtClean="0"/>
              <a:t>require. . .  </a:t>
            </a:r>
            <a:r>
              <a:rPr lang="en-US" u="sng" dirty="0" smtClean="0"/>
              <a:t>However</a:t>
            </a:r>
            <a:r>
              <a:rPr lang="en-US" u="sng" dirty="0" smtClean="0"/>
              <a:t>,</a:t>
            </a:r>
            <a:r>
              <a:rPr lang="en-US" dirty="0" smtClean="0"/>
              <a:t> photosynthesis  </a:t>
            </a:r>
            <a:r>
              <a:rPr lang="en-US" u="sng" dirty="0" smtClean="0"/>
              <a:t>combines</a:t>
            </a:r>
            <a:r>
              <a:rPr lang="en-US" dirty="0" smtClean="0"/>
              <a:t> carbon dioxide and  water …while respiration </a:t>
            </a:r>
            <a:r>
              <a:rPr lang="en-US" u="sng" dirty="0" smtClean="0"/>
              <a:t>consumes</a:t>
            </a:r>
            <a:r>
              <a:rPr lang="en-US" dirty="0" smtClean="0"/>
              <a:t> the energy stored in sugar etc.</a:t>
            </a:r>
          </a:p>
        </p:txBody>
      </p:sp>
      <p:sp>
        <p:nvSpPr>
          <p:cNvPr id="10" name="Content Placeholder 9"/>
          <p:cNvSpPr>
            <a:spLocks noGrp="1"/>
          </p:cNvSpPr>
          <p:nvPr>
            <p:ph sz="half" idx="2"/>
          </p:nvPr>
        </p:nvSpPr>
        <p:spPr>
          <a:xfrm>
            <a:off x="5148064" y="1521262"/>
            <a:ext cx="3744416" cy="3556992"/>
          </a:xfrm>
        </p:spPr>
        <p:txBody>
          <a:bodyPr>
            <a:normAutofit fontScale="85000" lnSpcReduction="20000"/>
          </a:bodyPr>
          <a:lstStyle/>
          <a:p>
            <a:pPr>
              <a:buNone/>
            </a:pPr>
            <a:r>
              <a:rPr lang="en-US" dirty="0" smtClean="0"/>
              <a:t>Content AL (bricks)</a:t>
            </a:r>
          </a:p>
          <a:p>
            <a:r>
              <a:rPr lang="en-US" dirty="0" smtClean="0"/>
              <a:t>Key vocabulary</a:t>
            </a:r>
          </a:p>
          <a:p>
            <a:pPr lvl="1"/>
            <a:r>
              <a:rPr lang="en-US" dirty="0" smtClean="0"/>
              <a:t>E.g. solar energy, chemical reaction, chloroplast, </a:t>
            </a:r>
            <a:r>
              <a:rPr lang="en-US" dirty="0" smtClean="0"/>
              <a:t>mitochondria, energy </a:t>
            </a:r>
            <a:r>
              <a:rPr lang="en-US" dirty="0" smtClean="0"/>
              <a:t>balance, photosynthesis, carbon dioxide, oxygen, conversion, energy, storage, glucose, </a:t>
            </a:r>
            <a:r>
              <a:rPr lang="en-US" dirty="0" smtClean="0"/>
              <a:t>nutrients, respiration</a:t>
            </a:r>
            <a:r>
              <a:rPr lang="en-US" dirty="0" smtClean="0"/>
              <a:t>, energy consumption, NADPH/NADH, ATP/ADP</a:t>
            </a:r>
          </a:p>
          <a:p>
            <a:endParaRPr lang="en-US" dirty="0" smtClean="0"/>
          </a:p>
        </p:txBody>
      </p:sp>
      <p:sp>
        <p:nvSpPr>
          <p:cNvPr id="8" name="TextBox 7"/>
          <p:cNvSpPr txBox="1"/>
          <p:nvPr/>
        </p:nvSpPr>
        <p:spPr>
          <a:xfrm>
            <a:off x="1547664" y="6309320"/>
            <a:ext cx="3163687" cy="276999"/>
          </a:xfrm>
          <a:prstGeom prst="rect">
            <a:avLst/>
          </a:prstGeom>
          <a:noFill/>
        </p:spPr>
        <p:txBody>
          <a:bodyPr wrap="none" rtlCol="0">
            <a:spAutoFit/>
          </a:bodyPr>
          <a:lstStyle/>
          <a:p>
            <a:r>
              <a:rPr lang="en-US" sz="1200" dirty="0" smtClean="0"/>
              <a:t>(Natural Resources Canada, 2007; </a:t>
            </a:r>
            <a:r>
              <a:rPr lang="en-US" sz="1200" dirty="0" smtClean="0"/>
              <a:t>Zwiers, </a:t>
            </a:r>
            <a:r>
              <a:rPr lang="en-US" sz="1200" dirty="0" smtClean="0"/>
              <a:t>2008)</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5741" y="6381328"/>
            <a:ext cx="3406382" cy="338554"/>
          </a:xfrm>
          <a:prstGeom prst="rect">
            <a:avLst/>
          </a:prstGeom>
          <a:noFill/>
          <a:ln>
            <a:noFill/>
          </a:ln>
        </p:spPr>
        <p:txBody>
          <a:bodyPr wrap="none" rtlCol="0">
            <a:spAutoFit/>
          </a:bodyPr>
          <a:lstStyle/>
          <a:p>
            <a:r>
              <a:rPr lang="en-US" sz="1600" dirty="0" smtClean="0"/>
              <a:t>From Natural Resources Canada, 2007</a:t>
            </a:r>
          </a:p>
        </p:txBody>
      </p:sp>
      <p:sp>
        <p:nvSpPr>
          <p:cNvPr id="37" name="Title 36"/>
          <p:cNvSpPr>
            <a:spLocks noGrp="1"/>
          </p:cNvSpPr>
          <p:nvPr>
            <p:ph type="title"/>
          </p:nvPr>
        </p:nvSpPr>
        <p:spPr/>
        <p:txBody>
          <a:bodyPr>
            <a:normAutofit/>
          </a:bodyPr>
          <a:lstStyle/>
          <a:p>
            <a:r>
              <a:rPr lang="en-US" dirty="0" smtClean="0"/>
              <a:t>Example of AL in Science</a:t>
            </a:r>
            <a:endParaRPr lang="en-US" dirty="0"/>
          </a:p>
        </p:txBody>
      </p:sp>
      <p:grpSp>
        <p:nvGrpSpPr>
          <p:cNvPr id="2" name="Group 78"/>
          <p:cNvGrpSpPr/>
          <p:nvPr/>
        </p:nvGrpSpPr>
        <p:grpSpPr>
          <a:xfrm>
            <a:off x="539552" y="1340768"/>
            <a:ext cx="8280920" cy="4896544"/>
            <a:chOff x="971600" y="1916832"/>
            <a:chExt cx="7056784" cy="3384376"/>
          </a:xfrm>
        </p:grpSpPr>
        <p:pic>
          <p:nvPicPr>
            <p:cNvPr id="39" name="Picture 2"/>
            <p:cNvPicPr>
              <a:picLocks noChangeAspect="1" noChangeArrowheads="1"/>
            </p:cNvPicPr>
            <p:nvPr/>
          </p:nvPicPr>
          <p:blipFill>
            <a:blip r:embed="rId3" cstate="print"/>
            <a:srcRect l="31376" t="51014" r="21015" b="11299"/>
            <a:stretch>
              <a:fillRect/>
            </a:stretch>
          </p:blipFill>
          <p:spPr bwMode="auto">
            <a:xfrm>
              <a:off x="1043608" y="1916832"/>
              <a:ext cx="6840760" cy="3384376"/>
            </a:xfrm>
            <a:prstGeom prst="rect">
              <a:avLst/>
            </a:prstGeom>
            <a:noFill/>
            <a:ln w="9525">
              <a:noFill/>
              <a:miter lim="800000"/>
              <a:headEnd/>
              <a:tailEnd/>
            </a:ln>
          </p:spPr>
        </p:pic>
        <p:sp>
          <p:nvSpPr>
            <p:cNvPr id="40" name="Rectangle 39"/>
            <p:cNvSpPr/>
            <p:nvPr/>
          </p:nvSpPr>
          <p:spPr>
            <a:xfrm>
              <a:off x="1115616" y="2348880"/>
              <a:ext cx="1152128" cy="144016"/>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771800" y="2348880"/>
              <a:ext cx="576000" cy="144016"/>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42" name="Rectangle 41"/>
            <p:cNvSpPr/>
            <p:nvPr/>
          </p:nvSpPr>
          <p:spPr>
            <a:xfrm>
              <a:off x="3419872" y="2348880"/>
              <a:ext cx="576000" cy="144016"/>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4644008" y="2348880"/>
              <a:ext cx="1188000" cy="144016"/>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115616" y="2852936"/>
              <a:ext cx="1368000" cy="144016"/>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364088" y="2852936"/>
              <a:ext cx="828000" cy="144016"/>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6372200" y="2852936"/>
              <a:ext cx="648000" cy="144016"/>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6516216" y="2348880"/>
              <a:ext cx="972000" cy="144016"/>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1979712" y="3356992"/>
              <a:ext cx="648000" cy="144016"/>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2699792" y="3356992"/>
              <a:ext cx="900000" cy="144016"/>
            </a:xfrm>
            <a:prstGeom prst="rect">
              <a:avLst/>
            </a:pr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4499992" y="3356992"/>
              <a:ext cx="864096" cy="144016"/>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5364088" y="3356992"/>
              <a:ext cx="1080000" cy="144016"/>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1115616" y="3537012"/>
              <a:ext cx="1080000" cy="144016"/>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563888" y="3537012"/>
              <a:ext cx="1080000" cy="144016"/>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5652120" y="3537012"/>
              <a:ext cx="612000" cy="144016"/>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Straight Connector 61"/>
            <p:cNvCxnSpPr/>
            <p:nvPr/>
          </p:nvCxnSpPr>
          <p:spPr>
            <a:xfrm>
              <a:off x="971600" y="3717032"/>
              <a:ext cx="7056784"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763688" y="3717032"/>
              <a:ext cx="828000" cy="144016"/>
            </a:xfrm>
            <a:prstGeom prst="rect">
              <a:avLst/>
            </a:prstGeom>
            <a:solidFill>
              <a:srgbClr val="FFC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3059832" y="3032956"/>
              <a:ext cx="576000" cy="144000"/>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1619672" y="3032956"/>
              <a:ext cx="360000" cy="144000"/>
            </a:xfrm>
            <a:prstGeom prst="rect">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5148064" y="3032956"/>
              <a:ext cx="396000" cy="144016"/>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6372200" y="3032956"/>
              <a:ext cx="216000" cy="144016"/>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4355976" y="3356992"/>
              <a:ext cx="108000" cy="144016"/>
            </a:xfrm>
            <a:prstGeom prst="rect">
              <a:avLst/>
            </a:pr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Curved Left Arrow 29"/>
          <p:cNvSpPr/>
          <p:nvPr/>
        </p:nvSpPr>
        <p:spPr>
          <a:xfrm flipH="1">
            <a:off x="179512" y="1988840"/>
            <a:ext cx="539552" cy="1008112"/>
          </a:xfrm>
          <a:prstGeom prst="curvedLeftArrow">
            <a:avLst>
              <a:gd name="adj1" fmla="val 25000"/>
              <a:gd name="adj2" fmla="val 50000"/>
              <a:gd name="adj3" fmla="val 42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Curved Up Arrow 30"/>
          <p:cNvSpPr/>
          <p:nvPr/>
        </p:nvSpPr>
        <p:spPr>
          <a:xfrm>
            <a:off x="1043608" y="3212976"/>
            <a:ext cx="360040" cy="2160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Curved Down Arrow 31"/>
          <p:cNvSpPr/>
          <p:nvPr/>
        </p:nvSpPr>
        <p:spPr>
          <a:xfrm>
            <a:off x="3491880" y="3140968"/>
            <a:ext cx="1008112" cy="2160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Curved Up Arrow 32"/>
          <p:cNvSpPr/>
          <p:nvPr/>
        </p:nvSpPr>
        <p:spPr>
          <a:xfrm>
            <a:off x="5724128" y="3140968"/>
            <a:ext cx="1296144" cy="2160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ectangle 33"/>
          <p:cNvSpPr/>
          <p:nvPr/>
        </p:nvSpPr>
        <p:spPr>
          <a:xfrm>
            <a:off x="7452320" y="6165304"/>
            <a:ext cx="576064" cy="21602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TextBox 34"/>
          <p:cNvSpPr txBox="1"/>
          <p:nvPr/>
        </p:nvSpPr>
        <p:spPr>
          <a:xfrm>
            <a:off x="8004856" y="6062232"/>
            <a:ext cx="1043608" cy="369332"/>
          </a:xfrm>
          <a:prstGeom prst="rect">
            <a:avLst/>
          </a:prstGeom>
          <a:noFill/>
        </p:spPr>
        <p:txBody>
          <a:bodyPr wrap="square" rtlCol="0">
            <a:spAutoFit/>
          </a:bodyPr>
          <a:lstStyle/>
          <a:p>
            <a:r>
              <a:rPr lang="en-CA" dirty="0" smtClean="0"/>
              <a:t>content</a:t>
            </a:r>
            <a:endParaRPr lang="en-CA" dirty="0"/>
          </a:p>
        </p:txBody>
      </p:sp>
      <p:sp>
        <p:nvSpPr>
          <p:cNvPr id="36" name="Rectangle 35"/>
          <p:cNvSpPr/>
          <p:nvPr/>
        </p:nvSpPr>
        <p:spPr>
          <a:xfrm>
            <a:off x="7452320" y="6475108"/>
            <a:ext cx="576064" cy="21602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TextBox 37"/>
          <p:cNvSpPr txBox="1"/>
          <p:nvPr/>
        </p:nvSpPr>
        <p:spPr>
          <a:xfrm>
            <a:off x="8004856" y="6372036"/>
            <a:ext cx="1043608" cy="369332"/>
          </a:xfrm>
          <a:prstGeom prst="rect">
            <a:avLst/>
          </a:prstGeom>
          <a:noFill/>
        </p:spPr>
        <p:txBody>
          <a:bodyPr wrap="square" rtlCol="0">
            <a:spAutoFit/>
          </a:bodyPr>
          <a:lstStyle/>
          <a:p>
            <a:r>
              <a:rPr lang="en-CA" dirty="0" smtClean="0"/>
              <a:t>general</a:t>
            </a:r>
            <a:endParaRPr lang="en-CA"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600"/>
              </a:spcAft>
            </a:pPr>
            <a:r>
              <a:rPr lang="en-US" sz="2400" dirty="0" smtClean="0"/>
              <a:t>One chapter of a grade 8 science text was found to contain </a:t>
            </a:r>
            <a:r>
              <a:rPr lang="en-US" sz="2400" b="1" dirty="0" smtClean="0"/>
              <a:t>300</a:t>
            </a:r>
            <a:r>
              <a:rPr lang="en-US" sz="2400" dirty="0" smtClean="0"/>
              <a:t> very challenging words, phrasal verbs, concepts or technical formulaic phrases (Miller, 2009).</a:t>
            </a:r>
          </a:p>
          <a:p>
            <a:pPr>
              <a:spcAft>
                <a:spcPts val="600"/>
              </a:spcAft>
            </a:pPr>
            <a:r>
              <a:rPr lang="en-CA" sz="2400" dirty="0" smtClean="0"/>
              <a:t>In a review of science texts for grades 6-9, an average of 2500 new or unfamiliar words were introduced in a typical course: </a:t>
            </a:r>
            <a:r>
              <a:rPr lang="en-CA" sz="2400" dirty="0" smtClean="0"/>
              <a:t> </a:t>
            </a:r>
            <a:r>
              <a:rPr lang="en-CA" sz="2400" b="1" u="sng" dirty="0" smtClean="0"/>
              <a:t>double</a:t>
            </a:r>
            <a:r>
              <a:rPr lang="en-CA" sz="2400" dirty="0" smtClean="0"/>
              <a:t> </a:t>
            </a:r>
            <a:r>
              <a:rPr lang="en-CA" sz="2400" dirty="0" smtClean="0"/>
              <a:t>what would be expected in a language course grades </a:t>
            </a:r>
            <a:r>
              <a:rPr lang="en-CA" sz="2400" dirty="0" smtClean="0"/>
              <a:t>6-9</a:t>
            </a:r>
            <a:r>
              <a:rPr lang="en-CA" sz="2400" dirty="0"/>
              <a:t> </a:t>
            </a:r>
            <a:r>
              <a:rPr lang="en-CA" sz="2400" dirty="0" smtClean="0"/>
              <a:t>(Yager,1983</a:t>
            </a:r>
            <a:r>
              <a:rPr lang="en-CA" sz="2400" dirty="0" smtClean="0"/>
              <a:t>).</a:t>
            </a:r>
          </a:p>
          <a:p>
            <a:pPr>
              <a:spcAft>
                <a:spcPts val="600"/>
              </a:spcAft>
            </a:pPr>
            <a:r>
              <a:rPr lang="en-CA" sz="2400" dirty="0" smtClean="0"/>
              <a:t>Of particular </a:t>
            </a:r>
            <a:r>
              <a:rPr lang="en-CA" sz="2400" dirty="0" smtClean="0"/>
              <a:t>importance: </a:t>
            </a:r>
            <a:r>
              <a:rPr lang="en-CA" sz="2400" dirty="0" smtClean="0"/>
              <a:t>“90% of [American] teachers use a textbook 95% of the time” (Yager, 1983, p. 578).</a:t>
            </a:r>
            <a:endParaRPr lang="en-US" sz="2000" dirty="0" smtClean="0"/>
          </a:p>
          <a:p>
            <a:pPr>
              <a:spcAft>
                <a:spcPts val="600"/>
              </a:spcAft>
            </a:pPr>
            <a:r>
              <a:rPr lang="en-US" sz="2400" i="1" dirty="0" smtClean="0"/>
              <a:t>What do you think of the Alberta Program of Studies and textbooks? Do you find them to be too vocabulary-focused? </a:t>
            </a:r>
            <a:endParaRPr lang="en-CA" sz="2400" i="1" dirty="0" smtClean="0"/>
          </a:p>
        </p:txBody>
      </p:sp>
      <p:sp>
        <p:nvSpPr>
          <p:cNvPr id="7" name="Title 1"/>
          <p:cNvSpPr>
            <a:spLocks noGrp="1"/>
          </p:cNvSpPr>
          <p:nvPr>
            <p:ph type="title"/>
          </p:nvPr>
        </p:nvSpPr>
        <p:spPr/>
        <p:txBody>
          <a:bodyPr>
            <a:normAutofit/>
          </a:bodyPr>
          <a:lstStyle/>
          <a:p>
            <a:r>
              <a:rPr lang="en-US" sz="3600" dirty="0" smtClean="0"/>
              <a:t>Scientific AL: </a:t>
            </a:r>
            <a:r>
              <a:rPr lang="en-US" sz="3600" dirty="0" smtClean="0"/>
              <a:t> Vocabulary</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Challenges for English Language Learners (ELLs) in Science</a:t>
            </a:r>
            <a:endParaRPr lang="en-US" sz="3600" dirty="0"/>
          </a:p>
        </p:txBody>
      </p:sp>
      <p:sp>
        <p:nvSpPr>
          <p:cNvPr id="3" name="Content Placeholder 2"/>
          <p:cNvSpPr>
            <a:spLocks noGrp="1"/>
          </p:cNvSpPr>
          <p:nvPr>
            <p:ph idx="1"/>
          </p:nvPr>
        </p:nvSpPr>
        <p:spPr>
          <a:xfrm>
            <a:off x="1435608" y="1580728"/>
            <a:ext cx="7498080" cy="4800600"/>
          </a:xfrm>
        </p:spPr>
        <p:txBody>
          <a:bodyPr>
            <a:normAutofit/>
          </a:bodyPr>
          <a:lstStyle/>
          <a:p>
            <a:pPr marL="93663" indent="-11113">
              <a:buNone/>
            </a:pPr>
            <a:r>
              <a:rPr lang="en-US" sz="2800" dirty="0" smtClean="0"/>
              <a:t>Edmonds (2009) outlines the primary challenges for ELLs in science:</a:t>
            </a:r>
          </a:p>
          <a:p>
            <a:pPr marL="916686" lvl="1" indent="-514350">
              <a:buFont typeface="+mj-lt"/>
              <a:buAutoNum type="arabicPeriod"/>
            </a:pPr>
            <a:r>
              <a:rPr lang="en-US" dirty="0"/>
              <a:t>R</a:t>
            </a:r>
            <a:r>
              <a:rPr lang="en-US" dirty="0" smtClean="0"/>
              <a:t>elating </a:t>
            </a:r>
            <a:r>
              <a:rPr lang="en-US" dirty="0" smtClean="0"/>
              <a:t>to [North] American ways of perceiving the </a:t>
            </a:r>
            <a:r>
              <a:rPr lang="en-US" dirty="0" smtClean="0"/>
              <a:t>sciences.</a:t>
            </a:r>
            <a:endParaRPr lang="nl-NL" dirty="0" smtClean="0"/>
          </a:p>
          <a:p>
            <a:pPr marL="916686" lvl="1" indent="-514350">
              <a:buFont typeface="+mj-lt"/>
              <a:buAutoNum type="arabicPeriod"/>
            </a:pPr>
            <a:r>
              <a:rPr lang="en-US" dirty="0"/>
              <a:t>U</a:t>
            </a:r>
            <a:r>
              <a:rPr lang="en-US" dirty="0" smtClean="0"/>
              <a:t>nderstanding </a:t>
            </a:r>
            <a:r>
              <a:rPr lang="en-US" dirty="0" smtClean="0"/>
              <a:t>what is being taught in the </a:t>
            </a:r>
            <a:r>
              <a:rPr lang="en-US" dirty="0" smtClean="0"/>
              <a:t>classroom.</a:t>
            </a:r>
            <a:endParaRPr lang="en-US" dirty="0" smtClean="0"/>
          </a:p>
          <a:p>
            <a:pPr marL="916686" lvl="1" indent="-514350">
              <a:buFont typeface="+mj-lt"/>
              <a:buAutoNum type="arabicPeriod"/>
            </a:pPr>
            <a:r>
              <a:rPr lang="en-US" dirty="0"/>
              <a:t>U</a:t>
            </a:r>
            <a:r>
              <a:rPr lang="en-US" dirty="0" smtClean="0"/>
              <a:t>sing </a:t>
            </a:r>
            <a:r>
              <a:rPr lang="en-US" dirty="0" smtClean="0"/>
              <a:t>AL to discuss scientific </a:t>
            </a:r>
            <a:r>
              <a:rPr lang="en-US" dirty="0" smtClean="0"/>
              <a:t>concepts.</a:t>
            </a:r>
            <a:endParaRPr lang="en-US" dirty="0" smtClean="0"/>
          </a:p>
          <a:p>
            <a:pPr marL="916686" lvl="1" indent="-514350">
              <a:buFont typeface="+mj-lt"/>
              <a:buAutoNum type="arabicPeriod"/>
            </a:pPr>
            <a:r>
              <a:rPr lang="en-US" dirty="0"/>
              <a:t>P</a:t>
            </a:r>
            <a:r>
              <a:rPr lang="en-US" dirty="0" smtClean="0"/>
              <a:t>articipating </a:t>
            </a:r>
            <a:r>
              <a:rPr lang="en-US" dirty="0" smtClean="0"/>
              <a:t>in class discussion, and writing appropriate scientific academic </a:t>
            </a:r>
            <a:r>
              <a:rPr lang="en-US" dirty="0" smtClean="0"/>
              <a:t>texts.</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693</TotalTime>
  <Words>3710</Words>
  <Application>Microsoft Office PowerPoint</Application>
  <PresentationFormat>On-screen Show (4:3)</PresentationFormat>
  <Paragraphs>298</Paragraphs>
  <Slides>43</Slides>
  <Notes>12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Solstice</vt:lpstr>
      <vt:lpstr>Teaching Academic Language in a Science Classroom</vt:lpstr>
      <vt:lpstr>Overview</vt:lpstr>
      <vt:lpstr>Introduction</vt:lpstr>
      <vt:lpstr>Academic Language (AL)</vt:lpstr>
      <vt:lpstr>AL in Science</vt:lpstr>
      <vt:lpstr>Types of AL in Science</vt:lpstr>
      <vt:lpstr>Example of AL in Science</vt:lpstr>
      <vt:lpstr>Scientific AL:  Vocabulary</vt:lpstr>
      <vt:lpstr>Challenges for English Language Learners (ELLs) in Science</vt:lpstr>
      <vt:lpstr>ELL Performance on Diploma Exams</vt:lpstr>
      <vt:lpstr>Challenges of Teaching Science to ELLs (Identified by Classroom Teachers)</vt:lpstr>
      <vt:lpstr>Challenges of Teaching Science to ELLs (from the Literature)</vt:lpstr>
      <vt:lpstr>Summary</vt:lpstr>
      <vt:lpstr>Strategies for Teaching Science to ELLs</vt:lpstr>
      <vt:lpstr>Strategies for Teaching ELLs in science Classes</vt:lpstr>
      <vt:lpstr>Separation of Language and Content</vt:lpstr>
      <vt:lpstr>Separation of Language and Content</vt:lpstr>
      <vt:lpstr>Separation of Language and Content</vt:lpstr>
      <vt:lpstr>Content-First Instruction Example</vt:lpstr>
      <vt:lpstr>Content-First Instruction Example</vt:lpstr>
      <vt:lpstr>Differentiation</vt:lpstr>
      <vt:lpstr>Differentiation: Examples for ELLs</vt:lpstr>
      <vt:lpstr>Differentiation: Examples for ELLs</vt:lpstr>
      <vt:lpstr>Integration of Language and Science Instruction</vt:lpstr>
      <vt:lpstr>Sample Language Objectives</vt:lpstr>
      <vt:lpstr>Integration of Language and Science Instruction</vt:lpstr>
      <vt:lpstr>“Instructional Congruency” </vt:lpstr>
      <vt:lpstr>Strategies for Teaching ELLs in science Classes</vt:lpstr>
      <vt:lpstr>The Nature of Science</vt:lpstr>
      <vt:lpstr>The Nature of Science</vt:lpstr>
      <vt:lpstr>Culturally Responsive Instruction</vt:lpstr>
      <vt:lpstr>Culturally Responsive Instruction</vt:lpstr>
      <vt:lpstr>Culturally Responsive Instruction</vt:lpstr>
      <vt:lpstr>Collaborative, Inquiry-Based Instruction</vt:lpstr>
      <vt:lpstr>Collaborative, Inquiry-Based Instruction</vt:lpstr>
      <vt:lpstr>Collaborative, Inquiry-Based Instruction</vt:lpstr>
      <vt:lpstr>Collaborative, Inquiry-Based Instruction</vt:lpstr>
      <vt:lpstr>Collaborative, Inquiry-Based Instruction</vt:lpstr>
      <vt:lpstr>Conclusion</vt:lpstr>
      <vt:lpstr>Discussion Questions</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Dellice</dc:creator>
  <cp:lastModifiedBy>R N</cp:lastModifiedBy>
  <cp:revision>79</cp:revision>
  <dcterms:created xsi:type="dcterms:W3CDTF">2011-03-23T02:49:29Z</dcterms:created>
  <dcterms:modified xsi:type="dcterms:W3CDTF">2012-09-05T18:09:30Z</dcterms:modified>
</cp:coreProperties>
</file>